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3"/>
    <p:sldId id="258" r:id="rId4"/>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Lst>
  <p:sldSz cx="9144000" cy="6858000" type="screen4x3"/>
  <p:notesSz cx="6858000" cy="9144000"/>
  <p:defaultTextStyle>
    <a:defPPr>
      <a:defRPr lang="en-US"/>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60"/>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98D3C017-AEC1-4B79-A141-D20382DC1C0D}" type="slidenum">
              <a:rPr lang="en-US"/>
            </a:fld>
            <a:endParaRPr lang="en-US"/>
          </a:p>
        </p:txBody>
      </p:sp>
      <p:sp>
        <p:nvSpPr>
          <p:cNvPr id="87042" name="Rectangle 2"/>
          <p:cNvSpPr>
            <a:spLocks noGrp="1" noRot="1" noChangeAspect="1" noChangeArrowheads="1" noTextEdit="1"/>
          </p:cNvSpPr>
          <p:nvPr>
            <p:ph type="sldImg"/>
          </p:nvPr>
        </p:nvSpPr>
        <p:spPr bwMode="auto">
          <a:xfrm>
            <a:off x="1292225" y="796925"/>
            <a:ext cx="4276725" cy="3206750"/>
          </a:xfrm>
          <a:prstGeom prst="rect">
            <a:avLst/>
          </a:prstGeom>
          <a:solidFill>
            <a:srgbClr val="FFFFFF"/>
          </a:solidFill>
          <a:ln>
            <a:solidFill>
              <a:srgbClr val="000000"/>
            </a:solidFill>
            <a:miter lim="800000"/>
          </a:ln>
        </p:spPr>
      </p:sp>
      <p:sp>
        <p:nvSpPr>
          <p:cNvPr id="8704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ln>
        </p:spPr>
        <p:txBody>
          <a:bodyPr lIns="89730" tIns="44865" rIns="89730" bIns="44865"/>
          <a:lstStyle/>
          <a:p>
            <a:r>
              <a:rPr lang="en-US"/>
              <a:t>Physiology is the science that is concerned with the function of living organisms and its parts, including the physical and chemical processes involved.</a:t>
            </a:r>
            <a:endParaRPr lang="en-US"/>
          </a:p>
          <a:p>
            <a:endParaRPr lang="en-US"/>
          </a:p>
          <a:p>
            <a:r>
              <a:rPr lang="en-US"/>
              <a:t> In this course, we will be concerned mainly with human physiology, although as we will see much of our knowledge of human physiology is based on experimental studies in animals. </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55FA4215-24E2-4AD5-B8AE-E0C0E73955F7}" type="slidenum">
              <a:rPr lang="en-US"/>
            </a:fld>
            <a:endParaRPr lang="en-US"/>
          </a:p>
        </p:txBody>
      </p:sp>
      <p:sp>
        <p:nvSpPr>
          <p:cNvPr id="89090" name="Rectangle 2"/>
          <p:cNvSpPr>
            <a:spLocks noGrp="1" noRot="1" noChangeAspect="1" noChangeArrowheads="1" noTextEdit="1"/>
          </p:cNvSpPr>
          <p:nvPr>
            <p:ph type="sldImg"/>
          </p:nvPr>
        </p:nvSpPr>
        <p:spPr bwMode="auto">
          <a:xfrm>
            <a:off x="1292225" y="796925"/>
            <a:ext cx="4276725" cy="3206750"/>
          </a:xfrm>
          <a:prstGeom prst="rect">
            <a:avLst/>
          </a:prstGeom>
          <a:solidFill>
            <a:srgbClr val="FFFFFF"/>
          </a:solidFill>
          <a:ln>
            <a:solidFill>
              <a:srgbClr val="000000"/>
            </a:solidFill>
            <a:miter lim="800000"/>
          </a:ln>
        </p:spPr>
      </p:sp>
      <p:sp>
        <p:nvSpPr>
          <p:cNvPr id="890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ln>
        </p:spPr>
        <p:txBody>
          <a:bodyPr lIns="89730" tIns="44865" rIns="89730" bIns="44865"/>
          <a:lstStyle/>
          <a:p>
            <a:r>
              <a:rPr lang="en-US"/>
              <a:t>We will also be discussing, to some extent, pathophysiology which is the study of disordered body function, or disease, and is the basis for clinical medicine. We will not have as much time as we would like in this course to discuss the pathophysiology of disease. This will be covered in the 2</a:t>
            </a:r>
            <a:r>
              <a:rPr lang="en-US" baseline="30000"/>
              <a:t>nd</a:t>
            </a:r>
            <a:r>
              <a:rPr lang="en-US"/>
              <a:t>, 3</a:t>
            </a:r>
            <a:r>
              <a:rPr lang="en-US" baseline="30000"/>
              <a:t>rd</a:t>
            </a:r>
            <a:r>
              <a:rPr lang="en-US"/>
              <a:t>, and 4</a:t>
            </a:r>
            <a:r>
              <a:rPr lang="en-US" baseline="30000"/>
              <a:t>th</a:t>
            </a:r>
            <a:r>
              <a:rPr lang="en-US"/>
              <a:t> years of you medical training, but we will throughout the course use clinical examples of pathophysiology to help illustrate physiological functions. </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12B7FED-9483-4A39-BA33-90C51B9D120C}" type="slidenum">
              <a:rPr lang="en-US" smtClean="0"/>
            </a:fld>
            <a:endParaRPr lang="en-US" smtClean="0"/>
          </a:p>
        </p:txBody>
      </p:sp>
      <p:sp>
        <p:nvSpPr>
          <p:cNvPr id="48131" name="Rectangle 2"/>
          <p:cNvSpPr>
            <a:spLocks noGrp="1" noRot="1" noChangeAspect="1" noChangeArrowheads="1" noTextEdit="1"/>
          </p:cNvSpPr>
          <p:nvPr>
            <p:ph type="sldImg"/>
          </p:nvPr>
        </p:nvSpPr>
        <p:spPr/>
      </p:sp>
      <p:sp>
        <p:nvSpPr>
          <p:cNvPr id="48132" name="Rectangle 3"/>
          <p:cNvSpPr>
            <a:spLocks noGrp="1" noChangeArrowheads="1"/>
          </p:cNvSpPr>
          <p:nvPr>
            <p:ph type="body" idx="1"/>
          </p:nvPr>
        </p:nvSpPr>
        <p:spPr>
          <a:noFill/>
        </p:spPr>
        <p:txBody>
          <a:bodyPr/>
          <a:lstStyle/>
          <a:p>
            <a:pPr eaLnBrk="1" hangingPunct="1"/>
            <a:r>
              <a:rPr lang="en-US" smtClean="0"/>
              <a:t>ffgghjhjhk</a:t>
            </a: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endParaRPr lang="zh-CN" altLang="en-US" dirty="0"/>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endParaRPr lang="zh-CN" altLang="en-US" dirty="0"/>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lvl="0"/>
            <a:endParaRPr lang="zh-CN" altLang="en-US" dirty="0"/>
          </a:p>
        </p:txBody>
      </p:sp>
      <p:sp>
        <p:nvSpPr>
          <p:cNvPr id="5" name="Footer Placeholder 4"/>
          <p:cNvSpPr>
            <a:spLocks noGrp="1"/>
          </p:cNvSpPr>
          <p:nvPr>
            <p:ph type="ftr" sz="quarter" idx="11"/>
          </p:nvPr>
        </p:nvSpPr>
        <p:spPr/>
        <p:txBody>
          <a:bodyPr/>
          <a:p>
            <a:pPr lvl="0"/>
            <a:endParaRPr lang="zh-CN" altLang="en-US" dirty="0"/>
          </a:p>
        </p:txBody>
      </p:sp>
      <p:sp>
        <p:nvSpPr>
          <p:cNvPr id="6" name="Slide Number Placeholder 5"/>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lvl="0"/>
            <a:endParaRPr lang="zh-CN" altLang="en-US" dirty="0"/>
          </a:p>
        </p:txBody>
      </p:sp>
      <p:sp>
        <p:nvSpPr>
          <p:cNvPr id="5" name="Footer Placeholder 4"/>
          <p:cNvSpPr>
            <a:spLocks noGrp="1"/>
          </p:cNvSpPr>
          <p:nvPr>
            <p:ph type="ftr" sz="quarter" idx="11"/>
          </p:nvPr>
        </p:nvSpPr>
        <p:spPr/>
        <p:txBody>
          <a:bodyPr/>
          <a:p>
            <a:pPr lvl="0"/>
            <a:endParaRPr lang="zh-CN" altLang="en-US" dirty="0"/>
          </a:p>
        </p:txBody>
      </p:sp>
      <p:sp>
        <p:nvSpPr>
          <p:cNvPr id="6" name="Slide Number Placeholder 5"/>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lvl="0"/>
            <a:endParaRPr lang="zh-CN" altLang="en-US" dirty="0"/>
          </a:p>
        </p:txBody>
      </p:sp>
      <p:sp>
        <p:nvSpPr>
          <p:cNvPr id="5" name="Footer Placeholder 4"/>
          <p:cNvSpPr>
            <a:spLocks noGrp="1"/>
          </p:cNvSpPr>
          <p:nvPr>
            <p:ph type="ftr" sz="quarter" idx="11"/>
          </p:nvPr>
        </p:nvSpPr>
        <p:spPr/>
        <p:txBody>
          <a:bodyPr/>
          <a:p>
            <a:pPr lvl="0"/>
            <a:endParaRPr lang="zh-CN" altLang="en-US" dirty="0"/>
          </a:p>
        </p:txBody>
      </p:sp>
      <p:sp>
        <p:nvSpPr>
          <p:cNvPr id="6" name="Slide Number Placeholder 5"/>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lvl="0"/>
            <a:endParaRPr lang="zh-CN" altLang="en-US" dirty="0"/>
          </a:p>
        </p:txBody>
      </p:sp>
      <p:sp>
        <p:nvSpPr>
          <p:cNvPr id="5" name="Footer Placeholder 4"/>
          <p:cNvSpPr>
            <a:spLocks noGrp="1"/>
          </p:cNvSpPr>
          <p:nvPr>
            <p:ph type="ftr" sz="quarter" idx="11"/>
          </p:nvPr>
        </p:nvSpPr>
        <p:spPr/>
        <p:txBody>
          <a:bodyPr/>
          <a:p>
            <a:pPr lvl="0"/>
            <a:endParaRPr lang="zh-CN" altLang="en-US" dirty="0"/>
          </a:p>
        </p:txBody>
      </p:sp>
      <p:sp>
        <p:nvSpPr>
          <p:cNvPr id="6" name="Slide Number Placeholder 5"/>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174750"/>
            <a:ext cx="40386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lvl="0"/>
            <a:endParaRPr lang="zh-CN" altLang="en-US" dirty="0"/>
          </a:p>
        </p:txBody>
      </p:sp>
      <p:sp>
        <p:nvSpPr>
          <p:cNvPr id="6" name="Footer Placeholder 5"/>
          <p:cNvSpPr>
            <a:spLocks noGrp="1"/>
          </p:cNvSpPr>
          <p:nvPr>
            <p:ph type="ftr" sz="quarter" idx="11"/>
          </p:nvPr>
        </p:nvSpPr>
        <p:spPr/>
        <p:txBody>
          <a:bodyPr/>
          <a:p>
            <a:pPr lvl="0"/>
            <a:endParaRPr lang="zh-CN" altLang="en-US" dirty="0"/>
          </a:p>
        </p:txBody>
      </p:sp>
      <p:sp>
        <p:nvSpPr>
          <p:cNvPr id="7" name="Slide Number Placeholder 6"/>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lvl="0"/>
            <a:endParaRPr lang="zh-CN" altLang="en-US" dirty="0"/>
          </a:p>
        </p:txBody>
      </p:sp>
      <p:sp>
        <p:nvSpPr>
          <p:cNvPr id="8" name="Footer Placeholder 7"/>
          <p:cNvSpPr>
            <a:spLocks noGrp="1"/>
          </p:cNvSpPr>
          <p:nvPr>
            <p:ph type="ftr" sz="quarter" idx="11"/>
          </p:nvPr>
        </p:nvSpPr>
        <p:spPr/>
        <p:txBody>
          <a:bodyPr/>
          <a:p>
            <a:pPr lvl="0"/>
            <a:endParaRPr lang="zh-CN" altLang="en-US" dirty="0"/>
          </a:p>
        </p:txBody>
      </p:sp>
      <p:sp>
        <p:nvSpPr>
          <p:cNvPr id="9" name="Slide Number Placeholder 8"/>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lvl="0"/>
            <a:endParaRPr lang="zh-CN" altLang="en-US" dirty="0"/>
          </a:p>
        </p:txBody>
      </p:sp>
      <p:sp>
        <p:nvSpPr>
          <p:cNvPr id="4" name="Footer Placeholder 3"/>
          <p:cNvSpPr>
            <a:spLocks noGrp="1"/>
          </p:cNvSpPr>
          <p:nvPr>
            <p:ph type="ftr" sz="quarter" idx="11"/>
          </p:nvPr>
        </p:nvSpPr>
        <p:spPr/>
        <p:txBody>
          <a:bodyPr/>
          <a:p>
            <a:pPr lvl="0"/>
            <a:endParaRPr lang="zh-CN" altLang="en-US" dirty="0"/>
          </a:p>
        </p:txBody>
      </p:sp>
      <p:sp>
        <p:nvSpPr>
          <p:cNvPr id="5" name="Slide Number Placeholder 4"/>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lvl="0"/>
            <a:endParaRPr lang="zh-CN" altLang="en-US" dirty="0"/>
          </a:p>
        </p:txBody>
      </p:sp>
      <p:sp>
        <p:nvSpPr>
          <p:cNvPr id="3" name="Footer Placeholder 2"/>
          <p:cNvSpPr>
            <a:spLocks noGrp="1"/>
          </p:cNvSpPr>
          <p:nvPr>
            <p:ph type="ftr" sz="quarter" idx="11"/>
          </p:nvPr>
        </p:nvSpPr>
        <p:spPr/>
        <p:txBody>
          <a:bodyPr/>
          <a:p>
            <a:pPr lvl="0"/>
            <a:endParaRPr lang="zh-CN" altLang="en-US" dirty="0"/>
          </a:p>
        </p:txBody>
      </p:sp>
      <p:sp>
        <p:nvSpPr>
          <p:cNvPr id="4" name="Slide Number Placeholder 3"/>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lvl="0"/>
            <a:endParaRPr lang="zh-CN" altLang="en-US" dirty="0"/>
          </a:p>
        </p:txBody>
      </p:sp>
      <p:sp>
        <p:nvSpPr>
          <p:cNvPr id="6" name="Footer Placeholder 5"/>
          <p:cNvSpPr>
            <a:spLocks noGrp="1"/>
          </p:cNvSpPr>
          <p:nvPr>
            <p:ph type="ftr" sz="quarter" idx="11"/>
          </p:nvPr>
        </p:nvSpPr>
        <p:spPr/>
        <p:txBody>
          <a:bodyPr/>
          <a:p>
            <a:pPr lvl="0"/>
            <a:endParaRPr lang="zh-CN" altLang="en-US" dirty="0"/>
          </a:p>
        </p:txBody>
      </p:sp>
      <p:sp>
        <p:nvSpPr>
          <p:cNvPr id="7" name="Slide Number Placeholder 6"/>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lvl="0"/>
            <a:endParaRPr lang="zh-CN" altLang="en-US" dirty="0"/>
          </a:p>
        </p:txBody>
      </p:sp>
      <p:sp>
        <p:nvSpPr>
          <p:cNvPr id="6" name="Footer Placeholder 5"/>
          <p:cNvSpPr>
            <a:spLocks noGrp="1"/>
          </p:cNvSpPr>
          <p:nvPr>
            <p:ph type="ftr" sz="quarter" idx="11"/>
          </p:nvPr>
        </p:nvSpPr>
        <p:spPr/>
        <p:txBody>
          <a:bodyPr/>
          <a:p>
            <a:pPr lvl="0"/>
            <a:endParaRPr lang="zh-CN" altLang="en-US" dirty="0"/>
          </a:p>
        </p:txBody>
      </p:sp>
      <p:sp>
        <p:nvSpPr>
          <p:cNvPr id="7" name="Slide Number Placeholder 6"/>
          <p:cNvSpPr>
            <a:spLocks noGrp="1"/>
          </p:cNvSpPr>
          <p:nvPr>
            <p:ph type="sldNum" sz="quarter" idx="12"/>
          </p:nvPr>
        </p:nvSpPr>
        <p:spPr/>
        <p:txBody>
          <a:bodyPr/>
          <a:p>
            <a:pPr lvl="0"/>
            <a:fld id="{9A0DB2DC-4C9A-4742-B13C-FB6460FD3503}" type="slidenum">
              <a:rPr lang="zh-CN" altLang="en-US" dirty="0"/>
            </a:fld>
            <a:endParaRPr lang="zh-CN" altLang="en-US"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1"/>
          </p:cNvPicPr>
          <p:nvPr/>
        </p:nvPicPr>
        <p:blipFill>
          <a:blip r:embed="rId12"/>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lvl="0"/>
            <a:endParaRPr lang="zh-CN" altLang="en-US" dirty="0"/>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lvl="0"/>
            <a:endParaRPr lang="zh-CN" altLang="en-US" dirty="0"/>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lvl="0"/>
            <a:fld id="{9A0DB2DC-4C9A-4742-B13C-FB6460FD3503}" type="slidenum">
              <a:rPr lang="zh-CN" altLang="en-US" dirty="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image" Target="../media/image9.png"/><Relationship Id="rId1"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PHYSIOLOGY</a:t>
            </a:r>
            <a:endParaRPr lang="en-US" dirty="0"/>
          </a:p>
        </p:txBody>
      </p:sp>
      <p:sp>
        <p:nvSpPr>
          <p:cNvPr id="3" name="Subtitle 2"/>
          <p:cNvSpPr>
            <a:spLocks noGrp="1"/>
          </p:cNvSpPr>
          <p:nvPr>
            <p:ph type="subTitle" idx="1"/>
          </p:nvPr>
        </p:nvSpPr>
        <p:spPr/>
        <p:txBody>
          <a:bodyPr>
            <a:normAutofit fontScale="60000"/>
          </a:bodyPr>
          <a:lstStyle/>
          <a:p>
            <a:r>
              <a:rPr lang="en-US" b="1" dirty="0" smtClean="0">
                <a:solidFill>
                  <a:srgbClr val="FF0000"/>
                </a:solidFill>
              </a:rPr>
              <a:t>DR  RESHMY  K. R</a:t>
            </a:r>
            <a:endParaRPr lang="en-US" b="1" dirty="0" smtClean="0">
              <a:solidFill>
                <a:srgbClr val="FF0000"/>
              </a:solidFill>
            </a:endParaRPr>
          </a:p>
          <a:p>
            <a:r>
              <a:rPr lang="en-US" sz="2400" b="1" dirty="0" smtClean="0">
                <a:solidFill>
                  <a:srgbClr val="FF0000"/>
                </a:solidFill>
              </a:rPr>
              <a:t>ASSOCIATE PROFESSOR</a:t>
            </a:r>
            <a:endParaRPr lang="en-US" sz="2400" b="1" dirty="0" smtClean="0">
              <a:solidFill>
                <a:srgbClr val="FF0000"/>
              </a:solidFill>
            </a:endParaRPr>
          </a:p>
          <a:p>
            <a:r>
              <a:rPr lang="en-US" sz="2400" b="1" dirty="0" smtClean="0">
                <a:solidFill>
                  <a:srgbClr val="FF0000"/>
                </a:solidFill>
              </a:rPr>
              <a:t>DEPT. OF PHYSIOLOGY &amp;BIOCHEMISTRY</a:t>
            </a:r>
            <a:endParaRPr lang="en-US" sz="2400" b="1" dirty="0">
              <a:solidFill>
                <a:srgbClr val="FF0000"/>
              </a:solidFill>
            </a:endParaRPr>
          </a:p>
        </p:txBody>
      </p:sp>
      <p:sp>
        <p:nvSpPr>
          <p:cNvPr id="4" name="Slide Number Placeholder 3"/>
          <p:cNvSpPr>
            <a:spLocks noGrp="1"/>
          </p:cNvSpPr>
          <p:nvPr>
            <p:ph type="sldNum" sz="quarter" idx="4"/>
          </p:nvPr>
        </p:nvSpPr>
        <p:spPr/>
        <p:txBody>
          <a:bodyPr/>
          <a:p>
            <a:fld id="{96813E2C-3019-446D-BC0E-3B43BA5FF5E1}" type="slidenum">
              <a:rPr lang="en-US" smtClean="0"/>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2"/>
          <p:cNvSpPr>
            <a:spLocks noGrp="1"/>
          </p:cNvSpPr>
          <p:nvPr>
            <p:ph type="body" idx="1"/>
          </p:nvPr>
        </p:nvSpPr>
        <p:spPr/>
        <p:txBody>
          <a:bodyPr/>
          <a:lstStyle/>
          <a:p>
            <a:r>
              <a:rPr lang="en-US" smtClean="0"/>
              <a:t>Hippocrates</a:t>
            </a:r>
            <a:endParaRPr lang="en-US" smtClean="0"/>
          </a:p>
        </p:txBody>
      </p:sp>
      <p:sp>
        <p:nvSpPr>
          <p:cNvPr id="9219" name="Text Placeholder 3"/>
          <p:cNvSpPr>
            <a:spLocks noGrp="1"/>
          </p:cNvSpPr>
          <p:nvPr>
            <p:ph type="body" sz="half" idx="3"/>
          </p:nvPr>
        </p:nvSpPr>
        <p:spPr/>
        <p:txBody>
          <a:bodyPr/>
          <a:lstStyle/>
          <a:p>
            <a:r>
              <a:rPr lang="en-US" smtClean="0"/>
              <a:t>Erasistratus</a:t>
            </a:r>
            <a:endParaRPr lang="en-US" smtClean="0"/>
          </a:p>
        </p:txBody>
      </p:sp>
      <p:pic>
        <p:nvPicPr>
          <p:cNvPr id="9220" name="Picture 2"/>
          <p:cNvPicPr>
            <a:picLocks noGrp="1" noChangeAspect="1" noChangeArrowheads="1"/>
          </p:cNvPicPr>
          <p:nvPr>
            <p:ph sz="quarter" idx="2"/>
          </p:nvPr>
        </p:nvPicPr>
        <p:blipFill>
          <a:blip r:embed="rId1"/>
          <a:srcRect/>
          <a:stretch>
            <a:fillRect/>
          </a:stretch>
        </p:blipFill>
        <p:spPr>
          <a:xfrm>
            <a:off x="546100" y="2514600"/>
            <a:ext cx="3862388" cy="3846513"/>
          </a:xfrm>
        </p:spPr>
      </p:pic>
      <p:pic>
        <p:nvPicPr>
          <p:cNvPr id="9221" name="Picture 2"/>
          <p:cNvPicPr>
            <a:picLocks noGrp="1" noChangeAspect="1" noChangeArrowheads="1"/>
          </p:cNvPicPr>
          <p:nvPr>
            <p:ph sz="quarter" idx="4"/>
          </p:nvPr>
        </p:nvPicPr>
        <p:blipFill>
          <a:blip r:embed="rId2"/>
          <a:srcRect/>
          <a:stretch>
            <a:fillRect/>
          </a:stretch>
        </p:blipFill>
        <p:spPr>
          <a:xfrm>
            <a:off x="4343400" y="2667000"/>
            <a:ext cx="4267200" cy="3657600"/>
          </a:xfrm>
        </p:spPr>
      </p:pic>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p:txBody>
          <a:bodyPr/>
          <a:lstStyle/>
          <a:p>
            <a:pPr eaLnBrk="1" hangingPunct="1"/>
            <a:endParaRPr lang="en-US" sz="2800" smtClean="0"/>
          </a:p>
          <a:p>
            <a:pPr eaLnBrk="1" hangingPunct="1"/>
            <a:endParaRPr lang="en-US" sz="2800" smtClean="0"/>
          </a:p>
          <a:p>
            <a:pPr eaLnBrk="1" hangingPunct="1"/>
            <a:r>
              <a:rPr lang="en-US" sz="2800" b="1" u="sng" smtClean="0"/>
              <a:t>Jean ferral 1552,a</a:t>
            </a:r>
            <a:r>
              <a:rPr lang="en-US" sz="2800" smtClean="0"/>
              <a:t> French lady scientist derived the </a:t>
            </a:r>
            <a:r>
              <a:rPr lang="en-US" sz="2800" u="sng" smtClean="0"/>
              <a:t>word Physiology</a:t>
            </a:r>
            <a:r>
              <a:rPr lang="en-US" sz="2800" smtClean="0"/>
              <a:t>  from the </a:t>
            </a:r>
            <a:r>
              <a:rPr lang="en-US" sz="2800" u="sng" smtClean="0"/>
              <a:t>Latin word </a:t>
            </a:r>
            <a:r>
              <a:rPr lang="en-US" sz="2800" i="1" u="sng" smtClean="0"/>
              <a:t>Fizzeeo </a:t>
            </a:r>
            <a:r>
              <a:rPr lang="en-US" sz="2800" u="sng" smtClean="0"/>
              <a:t>(physio</a:t>
            </a:r>
            <a:r>
              <a:rPr lang="en-US" sz="2800" smtClean="0"/>
              <a:t>)-</a:t>
            </a:r>
            <a:r>
              <a:rPr lang="en-US" sz="2800" u="sng" smtClean="0"/>
              <a:t>nature ; </a:t>
            </a:r>
            <a:r>
              <a:rPr lang="en-US" sz="2800" i="1" u="sng" smtClean="0"/>
              <a:t>Lozee </a:t>
            </a:r>
            <a:r>
              <a:rPr lang="en-US" sz="2800" u="sng" smtClean="0"/>
              <a:t>( Logia)-knowledge –Natural knowledge or nature –a</a:t>
            </a:r>
            <a:r>
              <a:rPr lang="en-US" sz="2800" smtClean="0"/>
              <a:t> study of natural functions of body.</a:t>
            </a:r>
            <a:endParaRPr lang="en-US" sz="2800" smtClean="0"/>
          </a:p>
          <a:p>
            <a:pPr eaLnBrk="1" hangingPunct="1"/>
            <a:endParaRPr lang="en-US" sz="2800" smtClean="0"/>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457200" y="0"/>
            <a:ext cx="8229600" cy="6130925"/>
          </a:xfrm>
        </p:spPr>
        <p:txBody>
          <a:bodyPr/>
          <a:lstStyle/>
          <a:p>
            <a:pPr eaLnBrk="1" hangingPunct="1"/>
            <a:r>
              <a:rPr lang="en-US" sz="2800" smtClean="0">
                <a:solidFill>
                  <a:srgbClr val="1C1C1C"/>
                </a:solidFill>
              </a:rPr>
              <a:t>With each discovery in physics and chemistry physiologist explained many mysteries of human body.</a:t>
            </a:r>
            <a:endParaRPr lang="en-US" sz="2800" smtClean="0">
              <a:solidFill>
                <a:srgbClr val="1C1C1C"/>
              </a:solidFill>
            </a:endParaRPr>
          </a:p>
          <a:p>
            <a:pPr eaLnBrk="1" hangingPunct="1"/>
            <a:endParaRPr lang="en-US" sz="2800" smtClean="0">
              <a:solidFill>
                <a:srgbClr val="1C1C1C"/>
              </a:solidFill>
            </a:endParaRPr>
          </a:p>
          <a:p>
            <a:pPr eaLnBrk="1" hangingPunct="1"/>
            <a:r>
              <a:rPr lang="en-US" sz="2800" i="1" u="sng" smtClean="0">
                <a:solidFill>
                  <a:srgbClr val="1C1C1C"/>
                </a:solidFill>
              </a:rPr>
              <a:t>Physiology is defined as the study of phenomenon presented by living organisms, the classification of these phenomenon and recognition of their sequence and relative significance, the allocation of every functions to it’s  appropriate organ,the study of the conditions which determine each</a:t>
            </a:r>
            <a:r>
              <a:rPr lang="en-US" sz="2800" i="1" smtClean="0">
                <a:solidFill>
                  <a:srgbClr val="1C1C1C"/>
                </a:solidFill>
              </a:rPr>
              <a:t> functions.</a:t>
            </a:r>
            <a:endParaRPr lang="en-US" sz="2800" i="1" smtClean="0">
              <a:solidFill>
                <a:srgbClr val="1C1C1C"/>
              </a:solidFill>
            </a:endParaRPr>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eaLnBrk="1" hangingPunct="1"/>
            <a:endParaRPr lang="en-US" sz="2800" smtClean="0"/>
          </a:p>
          <a:p>
            <a:pPr eaLnBrk="1" hangingPunct="1"/>
            <a:endParaRPr lang="en-US" sz="2800" smtClean="0"/>
          </a:p>
          <a:p>
            <a:pPr eaLnBrk="1" hangingPunct="1">
              <a:lnSpc>
                <a:spcPct val="150000"/>
              </a:lnSpc>
            </a:pPr>
            <a:r>
              <a:rPr lang="en-US" sz="2800" smtClean="0"/>
              <a:t>In 1726,physiology was recognized as part of </a:t>
            </a:r>
            <a:r>
              <a:rPr lang="en-US" sz="2800" u="sng" smtClean="0"/>
              <a:t>medical curriculum and </a:t>
            </a:r>
            <a:r>
              <a:rPr lang="en-US" sz="2800" b="1" u="sng" smtClean="0"/>
              <a:t>Mr.Andrew sinclair</a:t>
            </a:r>
            <a:r>
              <a:rPr lang="en-US" sz="2800" smtClean="0"/>
              <a:t> who was appointed as Pro.in </a:t>
            </a:r>
            <a:r>
              <a:rPr lang="en-US" sz="2800" u="sng" smtClean="0"/>
              <a:t>physiology-Institute of medicine in Edinburgh.</a:t>
            </a:r>
            <a:endParaRPr lang="en-US" sz="2800" u="sng" smtClean="0"/>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172200"/>
          </a:xfrm>
        </p:spPr>
        <p:txBody>
          <a:bodyPr>
            <a:noAutofit/>
          </a:bodyPr>
          <a:lstStyle/>
          <a:p>
            <a:pPr>
              <a:defRPr/>
            </a:pPr>
            <a:r>
              <a:rPr lang="en-US" sz="2800" b="1" u="sng" dirty="0" smtClean="0">
                <a:solidFill>
                  <a:srgbClr val="000000"/>
                </a:solidFill>
                <a:effectLst>
                  <a:outerShdw blurRad="38100" dist="38100" dir="2700000" algn="tl">
                    <a:srgbClr val="FFFFFF"/>
                  </a:outerShdw>
                </a:effectLst>
              </a:rPr>
              <a:t>Claude Bernard</a:t>
            </a:r>
            <a:r>
              <a:rPr lang="en-US" sz="2800" dirty="0" smtClean="0">
                <a:solidFill>
                  <a:srgbClr val="000000"/>
                </a:solidFill>
                <a:effectLst>
                  <a:outerShdw blurRad="38100" dist="38100" dir="2700000" algn="tl">
                    <a:srgbClr val="FFFFFF"/>
                  </a:outerShdw>
                </a:effectLst>
              </a:rPr>
              <a:t> (1813-1878) a French physician was “</a:t>
            </a:r>
            <a:r>
              <a:rPr lang="en-US" sz="2800" u="sng" dirty="0" smtClean="0">
                <a:solidFill>
                  <a:srgbClr val="000000"/>
                </a:solidFill>
                <a:effectLst>
                  <a:outerShdw blurRad="38100" dist="38100" dir="2700000" algn="tl">
                    <a:srgbClr val="FFFFFF"/>
                  </a:outerShdw>
                </a:effectLst>
              </a:rPr>
              <a:t>the father of Experimental medicine</a:t>
            </a:r>
            <a:r>
              <a:rPr lang="en-US" sz="2800" dirty="0" smtClean="0">
                <a:solidFill>
                  <a:srgbClr val="000000"/>
                </a:solidFill>
                <a:effectLst>
                  <a:outerShdw blurRad="38100" dist="38100" dir="2700000" algn="tl">
                    <a:srgbClr val="FFFFFF"/>
                  </a:outerShdw>
                </a:effectLst>
              </a:rPr>
              <a:t> “.</a:t>
            </a:r>
            <a:endParaRPr lang="en-US" sz="2800" dirty="0" smtClean="0">
              <a:solidFill>
                <a:srgbClr val="000000"/>
              </a:solidFill>
              <a:effectLst>
                <a:outerShdw blurRad="38100" dist="38100" dir="2700000" algn="tl">
                  <a:srgbClr val="FFFFFF"/>
                </a:outerShdw>
              </a:effectLst>
            </a:endParaRPr>
          </a:p>
          <a:p>
            <a:pPr>
              <a:defRPr/>
            </a:pPr>
            <a:endParaRPr lang="en-US" sz="2800" dirty="0" smtClean="0">
              <a:solidFill>
                <a:srgbClr val="000000"/>
              </a:solidFill>
              <a:effectLst>
                <a:outerShdw blurRad="38100" dist="38100" dir="2700000" algn="tl">
                  <a:srgbClr val="FFFFFF"/>
                </a:outerShdw>
              </a:effectLst>
            </a:endParaRPr>
          </a:p>
          <a:p>
            <a:pPr>
              <a:defRPr/>
            </a:pPr>
            <a:r>
              <a:rPr lang="en-US" sz="2800" dirty="0" smtClean="0">
                <a:solidFill>
                  <a:srgbClr val="000000"/>
                </a:solidFill>
                <a:effectLst>
                  <a:outerShdw blurRad="38100" dist="38100" dir="2700000" algn="tl">
                    <a:srgbClr val="FFFFFF"/>
                  </a:outerShdw>
                </a:effectLst>
              </a:rPr>
              <a:t>Apart from advocating the use of medicine after experiment, he studied body functions extensively. </a:t>
            </a:r>
            <a:endParaRPr lang="en-US" sz="2800" dirty="0" smtClean="0">
              <a:solidFill>
                <a:srgbClr val="000000"/>
              </a:solidFill>
              <a:effectLst>
                <a:outerShdw blurRad="38100" dist="38100" dir="2700000" algn="tl">
                  <a:srgbClr val="FFFFFF"/>
                </a:outerShdw>
              </a:effectLst>
            </a:endParaRPr>
          </a:p>
          <a:p>
            <a:pPr>
              <a:defRPr/>
            </a:pPr>
            <a:endParaRPr lang="en-US" sz="2800" dirty="0" smtClean="0">
              <a:solidFill>
                <a:srgbClr val="000000"/>
              </a:solidFill>
              <a:effectLst>
                <a:outerShdw blurRad="38100" dist="38100" dir="2700000" algn="tl">
                  <a:srgbClr val="FFFFFF"/>
                </a:outerShdw>
              </a:effectLst>
            </a:endParaRPr>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a:defRPr/>
            </a:pPr>
            <a:r>
              <a:rPr lang="en-US" sz="2800" dirty="0" smtClean="0">
                <a:solidFill>
                  <a:srgbClr val="800000"/>
                </a:solidFill>
              </a:rPr>
              <a:t>He postulated that survival of a cell depends on a balance between ‘</a:t>
            </a:r>
            <a:r>
              <a:rPr lang="en-US" sz="2800" i="1" u="sng" dirty="0" smtClean="0">
                <a:solidFill>
                  <a:srgbClr val="800000"/>
                </a:solidFill>
              </a:rPr>
              <a:t>milieu  </a:t>
            </a:r>
            <a:r>
              <a:rPr lang="en-US" sz="2800" i="1" u="sng" dirty="0" err="1" smtClean="0">
                <a:solidFill>
                  <a:srgbClr val="800000"/>
                </a:solidFill>
              </a:rPr>
              <a:t>internous</a:t>
            </a:r>
            <a:r>
              <a:rPr lang="en-US" sz="2800" i="1" u="sng" dirty="0" smtClean="0">
                <a:solidFill>
                  <a:srgbClr val="800000"/>
                </a:solidFill>
              </a:rPr>
              <a:t> ’ and</a:t>
            </a:r>
            <a:r>
              <a:rPr lang="en-US" sz="2800" i="1" dirty="0" smtClean="0">
                <a:solidFill>
                  <a:srgbClr val="800000"/>
                </a:solidFill>
              </a:rPr>
              <a:t> ‘</a:t>
            </a:r>
            <a:r>
              <a:rPr lang="en-US" sz="2800" i="1" u="sng" dirty="0" smtClean="0">
                <a:solidFill>
                  <a:srgbClr val="800000"/>
                </a:solidFill>
              </a:rPr>
              <a:t>milieu</a:t>
            </a:r>
            <a:r>
              <a:rPr lang="en-US" sz="2800" u="sng" dirty="0" smtClean="0">
                <a:solidFill>
                  <a:srgbClr val="800000"/>
                </a:solidFill>
              </a:rPr>
              <a:t> </a:t>
            </a:r>
            <a:r>
              <a:rPr lang="en-US" sz="2800" i="1" u="sng" dirty="0" err="1" smtClean="0">
                <a:solidFill>
                  <a:srgbClr val="800000"/>
                </a:solidFill>
              </a:rPr>
              <a:t>externous</a:t>
            </a:r>
            <a:r>
              <a:rPr lang="en-US" sz="2800" i="1" u="sng" dirty="0" smtClean="0">
                <a:solidFill>
                  <a:srgbClr val="800000"/>
                </a:solidFill>
              </a:rPr>
              <a:t>’</a:t>
            </a:r>
            <a:r>
              <a:rPr lang="en-US" sz="2800" dirty="0" smtClean="0">
                <a:solidFill>
                  <a:srgbClr val="800000"/>
                </a:solidFill>
              </a:rPr>
              <a:t> , that is uniformity which results from the adjustment of living being to change in their environment or maintaining homoeostasis</a:t>
            </a:r>
            <a:r>
              <a:rPr lang="en-US" sz="2800" dirty="0" smtClean="0">
                <a:solidFill>
                  <a:srgbClr val="000000"/>
                </a:solidFill>
                <a:effectLst>
                  <a:outerShdw blurRad="38100" dist="38100" dir="2700000" algn="tl">
                    <a:srgbClr val="FFFFFF"/>
                  </a:outerShdw>
                </a:effectLst>
              </a:rPr>
              <a:t> .</a:t>
            </a:r>
            <a:endParaRPr lang="en-US" sz="2800" dirty="0" smtClean="0">
              <a:solidFill>
                <a:srgbClr val="000000"/>
              </a:solidFill>
              <a:effectLst>
                <a:outerShdw blurRad="38100" dist="38100" dir="2700000" algn="tl">
                  <a:srgbClr val="FFFFFF"/>
                </a:outerShdw>
              </a:effectLst>
            </a:endParaRPr>
          </a:p>
          <a:p>
            <a:pPr>
              <a:buFontTx/>
              <a:buNone/>
              <a:defRPr/>
            </a:pPr>
            <a:endParaRPr lang="en-US" sz="2800" dirty="0" smtClean="0">
              <a:solidFill>
                <a:srgbClr val="000000"/>
              </a:solidFill>
              <a:effectLst>
                <a:outerShdw blurRad="38100" dist="38100" dir="2700000" algn="tl">
                  <a:srgbClr val="FFFFFF"/>
                </a:outerShdw>
              </a:effectLst>
            </a:endParaRPr>
          </a:p>
          <a:p>
            <a:pPr>
              <a:defRPr/>
            </a:pPr>
            <a:r>
              <a:rPr lang="en-US" sz="2800" dirty="0" smtClean="0">
                <a:solidFill>
                  <a:srgbClr val="000000"/>
                </a:solidFill>
                <a:effectLst>
                  <a:outerShdw blurRad="38100" dist="38100" dir="2700000" algn="tl">
                    <a:srgbClr val="FFFFFF"/>
                  </a:outerShdw>
                </a:effectLst>
              </a:rPr>
              <a:t>He called pulse, BP,  respiration, digestion, excretion etc as dynamics of life while </a:t>
            </a:r>
            <a:r>
              <a:rPr lang="en-US" sz="2800" u="sng" dirty="0" smtClean="0">
                <a:solidFill>
                  <a:srgbClr val="009900"/>
                </a:solidFill>
              </a:rPr>
              <a:t>the triad of life  is  nutrition,  protection  and reproduction</a:t>
            </a:r>
            <a:endParaRPr lang="en-US" sz="2800" dirty="0" smtClean="0"/>
          </a:p>
          <a:p>
            <a:pPr>
              <a:defRPr/>
            </a:pPr>
            <a:endParaRPr lang="en-US" sz="2800" dirty="0"/>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685800" y="762000"/>
            <a:ext cx="7696200" cy="3505200"/>
          </a:xfrm>
        </p:spPr>
        <p:txBody>
          <a:bodyPr/>
          <a:lstStyle/>
          <a:p>
            <a:pPr eaLnBrk="1" hangingPunct="1"/>
            <a:r>
              <a:rPr lang="en-US" sz="2800" smtClean="0">
                <a:solidFill>
                  <a:srgbClr val="800000"/>
                </a:solidFill>
              </a:rPr>
              <a:t>Knowledge  regarding  anatomy  will  simplify  an  understanding  of  physiological  processes.</a:t>
            </a:r>
            <a:endParaRPr lang="en-US" sz="2800" smtClean="0">
              <a:solidFill>
                <a:srgbClr val="800000"/>
              </a:solidFill>
            </a:endParaRPr>
          </a:p>
          <a:p>
            <a:pPr eaLnBrk="1" hangingPunct="1"/>
            <a:endParaRPr lang="en-US" sz="2800" smtClean="0">
              <a:solidFill>
                <a:srgbClr val="800000"/>
              </a:solidFill>
            </a:endParaRPr>
          </a:p>
          <a:p>
            <a:pPr eaLnBrk="1" hangingPunct="1"/>
            <a:r>
              <a:rPr lang="en-US" sz="2800" smtClean="0">
                <a:solidFill>
                  <a:srgbClr val="800000"/>
                </a:solidFill>
              </a:rPr>
              <a:t>Hence  a sound  knowledge of physiology  is essential for  understanding  and  managing various  disorders.</a:t>
            </a:r>
            <a:endParaRPr lang="en-US" sz="2800" smtClean="0">
              <a:solidFill>
                <a:srgbClr val="800000"/>
              </a:solidFill>
            </a:endParaRPr>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p>
            <a:endParaRPr lang="en-US"/>
          </a:p>
          <a:p>
            <a:endParaRPr lang="en-US"/>
          </a:p>
          <a:p>
            <a:r>
              <a:rPr lang="en-US"/>
              <a:t>               THANK YOU</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533400" y="469900"/>
            <a:ext cx="6908800" cy="990600"/>
          </a:xfrm>
          <a:prstGeom prst="rect">
            <a:avLst/>
          </a:prstGeom>
          <a:noFill/>
          <a:ln w="12700">
            <a:noFill/>
            <a:miter lim="800000"/>
          </a:ln>
          <a:effectLst/>
        </p:spPr>
        <p:txBody>
          <a:bodyPr lIns="90488" tIns="44450" rIns="90488" bIns="44450" anchor="ctr"/>
          <a:lstStyle/>
          <a:p>
            <a:r>
              <a:rPr lang="en-US" sz="3600" b="1">
                <a:solidFill>
                  <a:schemeClr val="bg1"/>
                </a:solidFill>
                <a:latin typeface="Times New Roman" panose="02020603050405020304" pitchFamily="18" charset="0"/>
              </a:rPr>
              <a:t>Physiology</a:t>
            </a:r>
            <a:endParaRPr lang="en-US" sz="3600" b="1">
              <a:solidFill>
                <a:schemeClr val="bg1"/>
              </a:solidFill>
              <a:latin typeface="Times New Roman" panose="02020603050405020304" pitchFamily="18" charset="0"/>
            </a:endParaRPr>
          </a:p>
        </p:txBody>
      </p:sp>
      <p:sp>
        <p:nvSpPr>
          <p:cNvPr id="86020" name="Rectangle 4"/>
          <p:cNvSpPr>
            <a:spLocks noChangeArrowheads="1"/>
          </p:cNvSpPr>
          <p:nvPr/>
        </p:nvSpPr>
        <p:spPr bwMode="auto">
          <a:xfrm>
            <a:off x="153670" y="231775"/>
            <a:ext cx="8639175" cy="6490335"/>
          </a:xfrm>
          <a:prstGeom prst="rect">
            <a:avLst/>
          </a:prstGeom>
          <a:noFill/>
          <a:ln w="12700">
            <a:noFill/>
            <a:miter lim="800000"/>
          </a:ln>
          <a:effectLst/>
        </p:spPr>
        <p:txBody>
          <a:bodyPr wrap="square" lIns="90488" tIns="44450" rIns="90488" bIns="44450">
            <a:spAutoFit/>
          </a:bodyPr>
          <a:lstStyle/>
          <a:p>
            <a:pPr marL="457200" indent="-457200">
              <a:buFont typeface="Arial" panose="020B0604020202020204" pitchFamily="34" charset="0"/>
              <a:buChar char="•"/>
            </a:pPr>
            <a:r>
              <a:rPr lang="en-US" sz="3200">
                <a:latin typeface="Times New Roman" panose="02020603050405020304" pitchFamily="18" charset="0"/>
              </a:rPr>
              <a:t>PHYSIOLOGY -The science that is concerned with the functions of the living organism and its parts, and of the physical and chemical processes involved.</a:t>
            </a:r>
            <a:endParaRPr lang="en-US" sz="3200">
              <a:latin typeface="Times New Roman" panose="02020603050405020304" pitchFamily="18" charset="0"/>
            </a:endParaRPr>
          </a:p>
          <a:p>
            <a:endParaRPr lang="en-US" sz="3200">
              <a:latin typeface="Times New Roman" panose="02020603050405020304" pitchFamily="18" charset="0"/>
            </a:endParaRPr>
          </a:p>
          <a:p>
            <a:pPr marL="457200" indent="-457200">
              <a:buFont typeface="Arial" panose="020B0604020202020204" pitchFamily="34" charset="0"/>
              <a:buChar char="•"/>
            </a:pPr>
            <a:r>
              <a:rPr lang="en-US" sz="3200" u="sng" smtClean="0">
                <a:sym typeface="+mn-ea"/>
              </a:rPr>
              <a:t>Latin word </a:t>
            </a:r>
            <a:r>
              <a:rPr lang="en-US" sz="3200" i="1" u="sng" smtClean="0">
                <a:sym typeface="+mn-ea"/>
              </a:rPr>
              <a:t>Fizzeeo </a:t>
            </a:r>
            <a:r>
              <a:rPr lang="en-US" sz="3200" u="sng" smtClean="0">
                <a:sym typeface="+mn-ea"/>
              </a:rPr>
              <a:t>(physio</a:t>
            </a:r>
            <a:r>
              <a:rPr lang="en-US" sz="3200" smtClean="0">
                <a:sym typeface="+mn-ea"/>
              </a:rPr>
              <a:t>)-</a:t>
            </a:r>
            <a:r>
              <a:rPr lang="en-US" sz="3200" u="sng" smtClean="0">
                <a:sym typeface="+mn-ea"/>
              </a:rPr>
              <a:t>nature ; </a:t>
            </a:r>
            <a:r>
              <a:rPr lang="en-US" sz="3200" i="1" u="sng" smtClean="0">
                <a:sym typeface="+mn-ea"/>
              </a:rPr>
              <a:t>Lozee </a:t>
            </a:r>
            <a:r>
              <a:rPr lang="en-US" sz="3200" u="sng" smtClean="0">
                <a:sym typeface="+mn-ea"/>
              </a:rPr>
              <a:t>( Logia)-knowledge –Natural knowledge or nature –a</a:t>
            </a:r>
            <a:r>
              <a:rPr lang="en-US" sz="3200" smtClean="0">
                <a:sym typeface="+mn-ea"/>
              </a:rPr>
              <a:t> study of natural functions of body.</a:t>
            </a:r>
            <a:endParaRPr lang="en-US" sz="3200" smtClean="0"/>
          </a:p>
          <a:p>
            <a:endParaRPr lang="en-US" sz="3200">
              <a:latin typeface="Times New Roman" panose="02020603050405020304" pitchFamily="18" charset="0"/>
            </a:endParaRPr>
          </a:p>
          <a:p>
            <a:pPr marL="457200" indent="-457200">
              <a:buFont typeface="Arial" panose="020B0604020202020204" pitchFamily="34" charset="0"/>
              <a:buChar char="•"/>
            </a:pPr>
            <a:r>
              <a:rPr lang="en-US" sz="3200" dirty="0" smtClean="0">
                <a:latin typeface="+mj-lt"/>
                <a:sym typeface="Wingdings" panose="05000000000000000000" pitchFamily="2" charset="2"/>
              </a:rPr>
              <a:t>Word originated from  a Greek root '</a:t>
            </a:r>
            <a:r>
              <a:rPr lang="en-US" sz="3200" dirty="0" err="1" smtClean="0">
                <a:latin typeface="+mj-lt"/>
                <a:sym typeface="Wingdings" panose="05000000000000000000" pitchFamily="2" charset="2"/>
              </a:rPr>
              <a:t>physiologikos'</a:t>
            </a:r>
            <a:r>
              <a:rPr lang="en-US" sz="3200" dirty="0" smtClean="0">
                <a:latin typeface="+mj-lt"/>
                <a:sym typeface="Wingdings" panose="05000000000000000000" pitchFamily="2" charset="2"/>
              </a:rPr>
              <a:t>- “discourse on natural knowledge”</a:t>
            </a:r>
            <a:endParaRPr lang="en-US" sz="3200" dirty="0" smtClean="0">
              <a:latin typeface="+mj-lt"/>
              <a:sym typeface="Wingdings" panose="05000000000000000000" pitchFamily="2" charset="2"/>
            </a:endParaRPr>
          </a:p>
          <a:p>
            <a:pPr eaLnBrk="1" fontAlgn="auto" hangingPunct="1">
              <a:spcAft>
                <a:spcPts val="0"/>
              </a:spcAft>
              <a:buFont typeface="Arial" panose="020B0604020202020204" pitchFamily="34" charset="0"/>
              <a:buNone/>
              <a:defRPr/>
            </a:pPr>
            <a:endParaRPr lang="en-US" sz="3200" dirty="0" smtClean="0">
              <a:latin typeface="+mj-lt"/>
            </a:endParaRPr>
          </a:p>
          <a:p>
            <a:endParaRPr lang="en-US" sz="3200">
              <a:latin typeface="Times New Roman" panose="02020603050405020304" pitchFamily="18" charset="0"/>
            </a:endParaRPr>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EE4FFEA2-2DCB-4DE2-9669-CA7A7071CA58}" type="slidenum">
              <a:rPr lang="en-US" altLang="zh-CN"/>
            </a:fld>
            <a:endParaRPr lang="en-US" altLang="zh-CN"/>
          </a:p>
        </p:txBody>
      </p:sp>
      <p:sp>
        <p:nvSpPr>
          <p:cNvPr id="6147" name="Rectangle 3"/>
          <p:cNvSpPr>
            <a:spLocks noChangeArrowheads="1"/>
          </p:cNvSpPr>
          <p:nvPr/>
        </p:nvSpPr>
        <p:spPr bwMode="auto">
          <a:xfrm>
            <a:off x="52070" y="427355"/>
            <a:ext cx="9091930" cy="6185535"/>
          </a:xfrm>
          <a:prstGeom prst="rect">
            <a:avLst/>
          </a:prstGeom>
          <a:noFill/>
          <a:ln w="9525">
            <a:noFill/>
            <a:miter lim="800000"/>
          </a:ln>
          <a:effectLst/>
        </p:spPr>
        <p:txBody>
          <a:bodyPr wrap="square">
            <a:spAutoFit/>
          </a:bodyPr>
          <a:lstStyle/>
          <a:p>
            <a:pPr marL="457200" indent="-457200">
              <a:buFontTx/>
              <a:buChar char="•"/>
              <a:defRPr/>
            </a:pPr>
            <a:r>
              <a:rPr kumimoji="1" lang="en-US" altLang="zh-CN" sz="3600" b="1">
                <a:solidFill>
                  <a:srgbClr val="FF9933"/>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Physiology</a:t>
            </a:r>
            <a:r>
              <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rPr>
              <a:t>: biological sciences </a:t>
            </a:r>
            <a:endPar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lvl="1" indent="0">
              <a:buFontTx/>
              <a:buNone/>
              <a:defRPr/>
            </a:pPr>
            <a:r>
              <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rPr>
              <a:t>dealing with the normal life phenomena exhibited by all living organisms.</a:t>
            </a:r>
            <a:endParaRPr kumimoji="1" lang="en-US" altLang="zh-CN" sz="3600" b="1">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457200" indent="-457200">
              <a:buFontTx/>
              <a:buChar char="•"/>
              <a:defRPr/>
            </a:pPr>
            <a:r>
              <a:rPr kumimoji="1" lang="en-US" altLang="zh-CN" sz="3600" b="1">
                <a:solidFill>
                  <a:srgbClr val="FF9933"/>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Human physiology</a:t>
            </a:r>
            <a:r>
              <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rPr>
              <a:t>: basic sciences </a:t>
            </a:r>
            <a:endPar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lvl="1" indent="0">
              <a:buFontTx/>
              <a:buNone/>
              <a:defRPr/>
            </a:pPr>
            <a:r>
              <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rPr>
              <a:t>dealing with normal life phenomena of the human body, their principles, their mechanisms and their control.</a:t>
            </a:r>
            <a:endPar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marL="457200" indent="-457200">
              <a:buFontTx/>
              <a:buChar char="•"/>
              <a:defRPr/>
            </a:pPr>
            <a:r>
              <a:rPr kumimoji="1" lang="en-US" altLang="zh-CN" sz="3600">
                <a:solidFill>
                  <a:srgbClr val="FF9933"/>
                </a:solidFill>
                <a:effectLst>
                  <a:outerShdw blurRad="38100" dist="38100" dir="2700000" algn="tl">
                    <a:srgbClr val="000000"/>
                  </a:outerShdw>
                </a:effectLst>
                <a:latin typeface="Times New Roman" panose="02020603050405020304" pitchFamily="18" charset="0"/>
                <a:cs typeface="Times New Roman" panose="02020603050405020304" pitchFamily="18" charset="0"/>
              </a:rPr>
              <a:t>Goal of physiology</a:t>
            </a:r>
            <a:r>
              <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rPr>
              <a:t>:</a:t>
            </a:r>
            <a:endPar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a:p>
            <a:pPr lvl="1" indent="0">
              <a:buFontTx/>
              <a:buNone/>
              <a:defRPr/>
            </a:pPr>
            <a:r>
              <a:rPr kumimoji="1" lang="en-US" altLang="zh-CN" sz="3600">
                <a:effectLst>
                  <a:outerShdw blurRad="38100" dist="38100" dir="2700000" algn="tl">
                    <a:srgbClr val="000000"/>
                  </a:outerShdw>
                </a:effectLst>
                <a:latin typeface="Times New Roman" panose="02020603050405020304" pitchFamily="18" charset="0"/>
                <a:cs typeface="Times New Roman" panose="02020603050405020304" pitchFamily="18" charset="0"/>
              </a:rPr>
              <a:t>explain the physical and chemical factors that are responsible for the origin, development and progression of life.</a:t>
            </a:r>
            <a:r>
              <a:rPr kumimoji="1" lang="th-TH" sz="3600">
                <a:effectLst>
                  <a:outerShdw blurRad="38100" dist="38100" dir="2700000" algn="tl">
                    <a:srgbClr val="000000"/>
                  </a:outerShdw>
                </a:effectLst>
                <a:latin typeface="Times New Roman" panose="02020603050405020304" pitchFamily="18" charset="0"/>
                <a:cs typeface="Times New Roman" panose="02020603050405020304" pitchFamily="18" charset="0"/>
              </a:rPr>
              <a:t> </a:t>
            </a:r>
            <a:endParaRPr kumimoji="1" lang="th-TH" sz="36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amond(in)">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diamond(in)">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diamond(in)">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diamond(in)">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diamond(in)">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diamond(in)">
                                      <p:cBhvr>
                                        <p:cTn id="32"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0F710EA9-C341-47E6-874C-8C7E2E79C365}" type="slidenum">
              <a:rPr lang="en-US" altLang="zh-CN"/>
            </a:fld>
            <a:endParaRPr lang="en-US" altLang="zh-CN"/>
          </a:p>
        </p:txBody>
      </p:sp>
      <p:sp>
        <p:nvSpPr>
          <p:cNvPr id="34821" name="Rectangle 5"/>
          <p:cNvSpPr>
            <a:spLocks noGrp="1" noChangeArrowheads="1"/>
          </p:cNvSpPr>
          <p:nvPr>
            <p:ph type="title"/>
          </p:nvPr>
        </p:nvSpPr>
        <p:spPr/>
        <p:txBody>
          <a:bodyPr/>
          <a:lstStyle/>
          <a:p>
            <a:pPr eaLnBrk="1" hangingPunct="1">
              <a:defRPr/>
            </a:pPr>
            <a:r>
              <a:rPr lang="en-US" altLang="zh-CN" smtClean="0"/>
              <a:t>Human Physiology</a:t>
            </a:r>
            <a:endParaRPr lang="en-US" altLang="zh-CN" smtClean="0"/>
          </a:p>
        </p:txBody>
      </p:sp>
      <p:sp>
        <p:nvSpPr>
          <p:cNvPr id="34822" name="Rectangle 6"/>
          <p:cNvSpPr>
            <a:spLocks noGrp="1" noChangeArrowheads="1"/>
          </p:cNvSpPr>
          <p:nvPr>
            <p:ph type="body" idx="1"/>
          </p:nvPr>
        </p:nvSpPr>
        <p:spPr>
          <a:xfrm>
            <a:off x="395288" y="1412875"/>
            <a:ext cx="8497887" cy="5229225"/>
          </a:xfrm>
        </p:spPr>
        <p:txBody>
          <a:bodyPr>
            <a:normAutofit lnSpcReduction="10000"/>
          </a:bodyPr>
          <a:lstStyle/>
          <a:p>
            <a:pPr eaLnBrk="1" hangingPunct="1">
              <a:defRPr/>
            </a:pPr>
            <a:r>
              <a:rPr kumimoji="1" lang="en-US" altLang="zh-CN" sz="3600" smtClean="0">
                <a:effectLst>
                  <a:outerShdw blurRad="38100" dist="38100" dir="2700000" algn="tl">
                    <a:srgbClr val="000000"/>
                  </a:outerShdw>
                </a:effectLst>
                <a:latin typeface="Times New Roman" panose="02020603050405020304" pitchFamily="18" charset="0"/>
                <a:cs typeface="Angsana New" charset="-34"/>
              </a:rPr>
              <a:t>Physiology: </a:t>
            </a:r>
            <a:r>
              <a:rPr kumimoji="1" lang="th-TH" sz="3600" smtClean="0">
                <a:effectLst>
                  <a:outerShdw blurRad="38100" dist="38100" dir="2700000" algn="tl">
                    <a:srgbClr val="000000"/>
                  </a:outerShdw>
                </a:effectLst>
                <a:latin typeface="Times New Roman" panose="02020603050405020304" pitchFamily="18" charset="0"/>
                <a:cs typeface="Angsana New" charset="-34"/>
              </a:rPr>
              <a:t>(Greek) The study of nature, the involvement of Physics and Chemistry</a:t>
            </a:r>
            <a:r>
              <a:rPr kumimoji="1" lang="en-US" altLang="th-TH" sz="3600" smtClean="0">
                <a:effectLst>
                  <a:outerShdw blurRad="38100" dist="38100" dir="2700000" algn="tl">
                    <a:srgbClr val="000000"/>
                  </a:outerShdw>
                </a:effectLst>
                <a:latin typeface="Times New Roman" panose="02020603050405020304" pitchFamily="18" charset="0"/>
                <a:cs typeface="Angsana New" charset="-34"/>
              </a:rPr>
              <a:t>,and Anatomy.</a:t>
            </a:r>
            <a:endParaRPr kumimoji="1" lang="en-US" altLang="th-TH" sz="3600" smtClean="0">
              <a:effectLst>
                <a:outerShdw blurRad="38100" dist="38100" dir="2700000" algn="tl">
                  <a:srgbClr val="000000"/>
                </a:outerShdw>
              </a:effectLst>
              <a:latin typeface="Times New Roman" panose="02020603050405020304" pitchFamily="18" charset="0"/>
              <a:cs typeface="Angsana New" charset="-34"/>
            </a:endParaRPr>
          </a:p>
          <a:p>
            <a:pPr eaLnBrk="1" hangingPunct="1">
              <a:defRPr/>
            </a:pPr>
            <a:r>
              <a:rPr kumimoji="1" lang="th-TH" sz="3600" smtClean="0">
                <a:effectLst>
                  <a:outerShdw blurRad="38100" dist="38100" dir="2700000" algn="tl">
                    <a:srgbClr val="000000"/>
                  </a:outerShdw>
                </a:effectLst>
                <a:latin typeface="Times New Roman" panose="02020603050405020304" pitchFamily="18" charset="0"/>
                <a:cs typeface="Angsana New" charset="-34"/>
              </a:rPr>
              <a:t>The basis for </a:t>
            </a:r>
            <a:endParaRPr kumimoji="1" lang="en-US" altLang="zh-CN" sz="3600" smtClean="0">
              <a:effectLst>
                <a:outerShdw blurRad="38100" dist="38100" dir="2700000" algn="tl">
                  <a:srgbClr val="000000"/>
                </a:outerShdw>
              </a:effectLst>
              <a:latin typeface="Times New Roman" panose="02020603050405020304" pitchFamily="18" charset="0"/>
              <a:cs typeface="Angsana New" charset="-34"/>
            </a:endParaRPr>
          </a:p>
          <a:p>
            <a:pPr lvl="1" eaLnBrk="1" hangingPunct="1">
              <a:defRPr/>
            </a:pPr>
            <a:r>
              <a:rPr kumimoji="1" lang="en-US" sz="3200" smtClean="0">
                <a:effectLst>
                  <a:outerShdw blurRad="38100" dist="38100" dir="2700000" algn="tl">
                    <a:srgbClr val="000000"/>
                  </a:outerShdw>
                </a:effectLst>
                <a:latin typeface="Times New Roman" panose="02020603050405020304" pitchFamily="18" charset="0"/>
                <a:cs typeface="Angsana New" charset="-34"/>
              </a:rPr>
              <a:t>Pathophysiology</a:t>
            </a:r>
            <a:endParaRPr kumimoji="1" lang="en-US" altLang="zh-CN" sz="3200" smtClean="0">
              <a:effectLst>
                <a:outerShdw blurRad="38100" dist="38100" dir="2700000" algn="tl">
                  <a:srgbClr val="000000"/>
                </a:outerShdw>
              </a:effectLst>
              <a:latin typeface="Times New Roman" panose="02020603050405020304" pitchFamily="18" charset="0"/>
              <a:cs typeface="Angsana New" charset="-34"/>
            </a:endParaRPr>
          </a:p>
          <a:p>
            <a:pPr lvl="1" eaLnBrk="1" hangingPunct="1">
              <a:defRPr/>
            </a:pPr>
            <a:r>
              <a:rPr kumimoji="1" lang="th-TH" sz="3200" smtClean="0">
                <a:effectLst>
                  <a:outerShdw blurRad="38100" dist="38100" dir="2700000" algn="tl">
                    <a:srgbClr val="000000"/>
                  </a:outerShdw>
                </a:effectLst>
                <a:latin typeface="Times New Roman" panose="02020603050405020304" pitchFamily="18" charset="0"/>
                <a:cs typeface="Angsana New" charset="-34"/>
              </a:rPr>
              <a:t>Pharmacology</a:t>
            </a:r>
            <a:endParaRPr kumimoji="1" lang="en-US" altLang="zh-CN" sz="3200" smtClean="0">
              <a:effectLst>
                <a:outerShdw blurRad="38100" dist="38100" dir="2700000" algn="tl">
                  <a:srgbClr val="000000"/>
                </a:outerShdw>
              </a:effectLst>
              <a:latin typeface="Times New Roman" panose="02020603050405020304" pitchFamily="18" charset="0"/>
              <a:cs typeface="Angsana New" charset="-34"/>
            </a:endParaRPr>
          </a:p>
          <a:p>
            <a:pPr lvl="1" eaLnBrk="1" hangingPunct="1">
              <a:defRPr/>
            </a:pPr>
            <a:r>
              <a:rPr kumimoji="1" lang="th-TH" sz="3200" smtClean="0">
                <a:effectLst>
                  <a:outerShdw blurRad="38100" dist="38100" dir="2700000" algn="tl">
                    <a:srgbClr val="000000"/>
                  </a:outerShdw>
                </a:effectLst>
                <a:latin typeface="Times New Roman" panose="02020603050405020304" pitchFamily="18" charset="0"/>
                <a:cs typeface="Angsana New" charset="-34"/>
              </a:rPr>
              <a:t>Immunology </a:t>
            </a:r>
            <a:endParaRPr kumimoji="1" lang="en-US" altLang="zh-CN" sz="3200" smtClean="0">
              <a:effectLst>
                <a:outerShdw blurRad="38100" dist="38100" dir="2700000" algn="tl">
                  <a:srgbClr val="000000"/>
                </a:outerShdw>
              </a:effectLst>
              <a:latin typeface="Times New Roman" panose="02020603050405020304" pitchFamily="18" charset="0"/>
              <a:cs typeface="Angsana New" charset="-34"/>
            </a:endParaRPr>
          </a:p>
          <a:p>
            <a:pPr lvl="1" eaLnBrk="1" hangingPunct="1">
              <a:defRPr/>
            </a:pPr>
            <a:r>
              <a:rPr kumimoji="1" lang="th-TH" sz="3200" smtClean="0">
                <a:effectLst>
                  <a:outerShdw blurRad="38100" dist="38100" dir="2700000" algn="tl">
                    <a:srgbClr val="000000"/>
                  </a:outerShdw>
                </a:effectLst>
                <a:latin typeface="Times New Roman" panose="02020603050405020304" pitchFamily="18" charset="0"/>
                <a:cs typeface="Angsana New" charset="-34"/>
              </a:rPr>
              <a:t>Biochemistry </a:t>
            </a:r>
            <a:endParaRPr kumimoji="1" lang="en-US" altLang="zh-CN" sz="3200" smtClean="0">
              <a:effectLst>
                <a:outerShdw blurRad="38100" dist="38100" dir="2700000" algn="tl">
                  <a:srgbClr val="000000"/>
                </a:outerShdw>
              </a:effectLst>
              <a:latin typeface="Times New Roman" panose="02020603050405020304" pitchFamily="18" charset="0"/>
              <a:cs typeface="Angsana New" charset="-34"/>
            </a:endParaRPr>
          </a:p>
          <a:p>
            <a:pPr lvl="1" eaLnBrk="1" hangingPunct="1">
              <a:defRPr/>
            </a:pPr>
            <a:r>
              <a:rPr kumimoji="1" lang="th-TH" sz="3200" smtClean="0">
                <a:effectLst>
                  <a:outerShdw blurRad="38100" dist="38100" dir="2700000" algn="tl">
                    <a:srgbClr val="000000"/>
                  </a:outerShdw>
                </a:effectLst>
                <a:latin typeface="Times New Roman" panose="02020603050405020304" pitchFamily="18" charset="0"/>
                <a:cs typeface="Angsana New" charset="-34"/>
              </a:rPr>
              <a:t>Microbiology</a:t>
            </a:r>
            <a:endParaRPr lang="en-US" altLang="zh-CN" sz="3200" smtClean="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4822">
                                            <p:txEl>
                                              <p:pRg st="0" end="0"/>
                                            </p:txEl>
                                          </p:spTgt>
                                        </p:tgtEl>
                                        <p:attrNameLst>
                                          <p:attrName>style.visibility</p:attrName>
                                        </p:attrNameLst>
                                      </p:cBhvr>
                                      <p:to>
                                        <p:strVal val="visible"/>
                                      </p:to>
                                    </p:set>
                                    <p:animEffect transition="in" filter="diamond(in)">
                                      <p:cBhvr>
                                        <p:cTn id="7" dur="500"/>
                                        <p:tgtEl>
                                          <p:spTgt spid="348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4822">
                                            <p:txEl>
                                              <p:pRg st="1" end="1"/>
                                            </p:txEl>
                                          </p:spTgt>
                                        </p:tgtEl>
                                        <p:attrNameLst>
                                          <p:attrName>style.visibility</p:attrName>
                                        </p:attrNameLst>
                                      </p:cBhvr>
                                      <p:to>
                                        <p:strVal val="visible"/>
                                      </p:to>
                                    </p:set>
                                    <p:animEffect transition="in" filter="diamond(in)">
                                      <p:cBhvr>
                                        <p:cTn id="12" dur="500"/>
                                        <p:tgtEl>
                                          <p:spTgt spid="348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4822">
                                            <p:txEl>
                                              <p:pRg st="2" end="2"/>
                                            </p:txEl>
                                          </p:spTgt>
                                        </p:tgtEl>
                                        <p:attrNameLst>
                                          <p:attrName>style.visibility</p:attrName>
                                        </p:attrNameLst>
                                      </p:cBhvr>
                                      <p:to>
                                        <p:strVal val="visible"/>
                                      </p:to>
                                    </p:set>
                                    <p:animEffect transition="in" filter="diamond(in)">
                                      <p:cBhvr>
                                        <p:cTn id="17" dur="500"/>
                                        <p:tgtEl>
                                          <p:spTgt spid="348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4822">
                                            <p:txEl>
                                              <p:pRg st="3" end="3"/>
                                            </p:txEl>
                                          </p:spTgt>
                                        </p:tgtEl>
                                        <p:attrNameLst>
                                          <p:attrName>style.visibility</p:attrName>
                                        </p:attrNameLst>
                                      </p:cBhvr>
                                      <p:to>
                                        <p:strVal val="visible"/>
                                      </p:to>
                                    </p:set>
                                    <p:animEffect transition="in" filter="diamond(in)">
                                      <p:cBhvr>
                                        <p:cTn id="22" dur="500"/>
                                        <p:tgtEl>
                                          <p:spTgt spid="348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4822">
                                            <p:txEl>
                                              <p:pRg st="4" end="4"/>
                                            </p:txEl>
                                          </p:spTgt>
                                        </p:tgtEl>
                                        <p:attrNameLst>
                                          <p:attrName>style.visibility</p:attrName>
                                        </p:attrNameLst>
                                      </p:cBhvr>
                                      <p:to>
                                        <p:strVal val="visible"/>
                                      </p:to>
                                    </p:set>
                                    <p:animEffect transition="in" filter="diamond(in)">
                                      <p:cBhvr>
                                        <p:cTn id="27" dur="500"/>
                                        <p:tgtEl>
                                          <p:spTgt spid="3482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34822">
                                            <p:txEl>
                                              <p:pRg st="5" end="5"/>
                                            </p:txEl>
                                          </p:spTgt>
                                        </p:tgtEl>
                                        <p:attrNameLst>
                                          <p:attrName>style.visibility</p:attrName>
                                        </p:attrNameLst>
                                      </p:cBhvr>
                                      <p:to>
                                        <p:strVal val="visible"/>
                                      </p:to>
                                    </p:set>
                                    <p:animEffect transition="in" filter="diamond(in)">
                                      <p:cBhvr>
                                        <p:cTn id="32" dur="500"/>
                                        <p:tgtEl>
                                          <p:spTgt spid="3482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34822">
                                            <p:txEl>
                                              <p:pRg st="6" end="6"/>
                                            </p:txEl>
                                          </p:spTgt>
                                        </p:tgtEl>
                                        <p:attrNameLst>
                                          <p:attrName>style.visibility</p:attrName>
                                        </p:attrNameLst>
                                      </p:cBhvr>
                                      <p:to>
                                        <p:strVal val="visible"/>
                                      </p:to>
                                    </p:set>
                                    <p:animEffect transition="in" filter="diamond(in)">
                                      <p:cBhvr>
                                        <p:cTn id="37" dur="500"/>
                                        <p:tgtEl>
                                          <p:spTgt spid="3482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p:cNvSpPr txBox="1">
            <a:spLocks noChangeArrowheads="1"/>
          </p:cNvSpPr>
          <p:nvPr/>
        </p:nvSpPr>
        <p:spPr bwMode="auto">
          <a:xfrm>
            <a:off x="1219200" y="2590800"/>
            <a:ext cx="6087110" cy="2922905"/>
          </a:xfrm>
          <a:prstGeom prst="rect">
            <a:avLst/>
          </a:prstGeom>
          <a:noFill/>
          <a:ln w="12700">
            <a:noFill/>
            <a:miter lim="800000"/>
          </a:ln>
          <a:effectLst/>
        </p:spPr>
        <p:txBody>
          <a:bodyPr wrap="none">
            <a:spAutoFit/>
          </a:bodyPr>
          <a:lstStyle/>
          <a:p>
            <a:pPr indent="0">
              <a:buClr>
                <a:srgbClr val="800000"/>
              </a:buClr>
              <a:buFontTx/>
              <a:buNone/>
            </a:pPr>
            <a:r>
              <a:rPr lang="en-US" sz="4000" b="1" smtClean="0">
                <a:latin typeface="Times New Roman" panose="02020603050405020304" pitchFamily="18" charset="0"/>
              </a:rPr>
              <a:t> PATHOPHYSIOLOGY</a:t>
            </a:r>
            <a:endParaRPr lang="en-US" sz="4000" b="1" smtClean="0">
              <a:latin typeface="Times New Roman" panose="02020603050405020304" pitchFamily="18" charset="0"/>
            </a:endParaRPr>
          </a:p>
          <a:p>
            <a:pPr>
              <a:buClr>
                <a:srgbClr val="800000"/>
              </a:buClr>
              <a:buFontTx/>
              <a:buChar char="•"/>
            </a:pPr>
            <a:r>
              <a:rPr lang="en-US" sz="3600" dirty="0" smtClean="0">
                <a:latin typeface="Times New Roman" panose="02020603050405020304" pitchFamily="18" charset="0"/>
              </a:rPr>
              <a:t>The </a:t>
            </a:r>
            <a:r>
              <a:rPr lang="en-US" sz="3600" dirty="0">
                <a:latin typeface="Times New Roman" panose="02020603050405020304" pitchFamily="18" charset="0"/>
              </a:rPr>
              <a:t>study of </a:t>
            </a:r>
            <a:r>
              <a:rPr lang="en-US" sz="3600" dirty="0">
                <a:solidFill>
                  <a:srgbClr val="800000"/>
                </a:solidFill>
                <a:latin typeface="Times New Roman" panose="02020603050405020304" pitchFamily="18" charset="0"/>
              </a:rPr>
              <a:t>disordered</a:t>
            </a:r>
            <a:r>
              <a:rPr lang="en-US" sz="3600" dirty="0">
                <a:latin typeface="Times New Roman" panose="02020603050405020304" pitchFamily="18" charset="0"/>
              </a:rPr>
              <a:t> body</a:t>
            </a:r>
            <a:endParaRPr lang="en-US" sz="3600" dirty="0">
              <a:latin typeface="Times New Roman" panose="02020603050405020304" pitchFamily="18" charset="0"/>
            </a:endParaRPr>
          </a:p>
          <a:p>
            <a:r>
              <a:rPr lang="en-US" sz="3600" dirty="0">
                <a:latin typeface="Times New Roman" panose="02020603050405020304" pitchFamily="18" charset="0"/>
              </a:rPr>
              <a:t>      function (i.e. disease)</a:t>
            </a:r>
            <a:endParaRPr lang="en-US" sz="3600" dirty="0">
              <a:latin typeface="Times New Roman" panose="02020603050405020304" pitchFamily="18" charset="0"/>
            </a:endParaRPr>
          </a:p>
          <a:p>
            <a:endParaRPr lang="en-US" sz="3600" dirty="0">
              <a:latin typeface="Times New Roman" panose="02020603050405020304" pitchFamily="18" charset="0"/>
            </a:endParaRPr>
          </a:p>
          <a:p>
            <a:pPr>
              <a:buClr>
                <a:srgbClr val="800000"/>
              </a:buClr>
              <a:buFontTx/>
              <a:buChar char="•"/>
            </a:pPr>
            <a:r>
              <a:rPr lang="en-US" sz="3600" dirty="0">
                <a:latin typeface="Times New Roman" panose="02020603050405020304" pitchFamily="18" charset="0"/>
              </a:rPr>
              <a:t> The basis for clinical medicine</a:t>
            </a:r>
            <a:endParaRPr lang="en-US" sz="3600" dirty="0">
              <a:latin typeface="Times New Roman" panose="02020603050405020304" pitchFamily="18" charset="0"/>
            </a:endParaRPr>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06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806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80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C13817EC-598C-452D-A900-7D0ADAE5620A}" type="slidenum">
              <a:rPr lang="en-US" altLang="zh-CN"/>
            </a:fld>
            <a:endParaRPr lang="en-US" altLang="zh-CN"/>
          </a:p>
        </p:txBody>
      </p:sp>
      <p:sp>
        <p:nvSpPr>
          <p:cNvPr id="7170" name="Rectangle 2"/>
          <p:cNvSpPr>
            <a:spLocks noChangeArrowheads="1"/>
          </p:cNvSpPr>
          <p:nvPr/>
        </p:nvSpPr>
        <p:spPr bwMode="auto">
          <a:xfrm>
            <a:off x="609600" y="304800"/>
            <a:ext cx="7727950" cy="762000"/>
          </a:xfrm>
          <a:prstGeom prst="rect">
            <a:avLst/>
          </a:prstGeom>
          <a:noFill/>
          <a:ln w="9525">
            <a:noFill/>
            <a:miter lim="800000"/>
          </a:ln>
          <a:effectLst/>
        </p:spPr>
        <p:txBody>
          <a:bodyPr wrap="none">
            <a:spAutoFit/>
          </a:bodyPr>
          <a:lstStyle/>
          <a:p>
            <a:pPr>
              <a:defRPr/>
            </a:pPr>
            <a:r>
              <a:rPr kumimoji="1" lang="th-TH" sz="4400" b="1">
                <a:solidFill>
                  <a:schemeClr val="tx2"/>
                </a:solidFill>
                <a:effectLst>
                  <a:outerShdw blurRad="38100" dist="38100" dir="2700000" algn="tl">
                    <a:srgbClr val="000000"/>
                  </a:outerShdw>
                </a:effectLst>
                <a:latin typeface="Angsana New" charset="-34"/>
              </a:rPr>
              <a:t>Why do we study </a:t>
            </a:r>
            <a:r>
              <a:rPr kumimoji="1" lang="en-US" altLang="zh-CN" sz="4400" b="1">
                <a:solidFill>
                  <a:schemeClr val="tx2"/>
                </a:solidFill>
                <a:effectLst>
                  <a:outerShdw blurRad="38100" dist="38100" dir="2700000" algn="tl">
                    <a:srgbClr val="000000"/>
                  </a:outerShdw>
                </a:effectLst>
                <a:latin typeface="Angsana New" charset="-34"/>
              </a:rPr>
              <a:t>Physiology</a:t>
            </a:r>
            <a:r>
              <a:rPr kumimoji="1" lang="th-TH" sz="4400" b="1">
                <a:solidFill>
                  <a:schemeClr val="tx2"/>
                </a:solidFill>
                <a:effectLst>
                  <a:outerShdw blurRad="38100" dist="38100" dir="2700000" algn="tl">
                    <a:srgbClr val="000000"/>
                  </a:outerShdw>
                </a:effectLst>
                <a:latin typeface="Angsana New" charset="-34"/>
              </a:rPr>
              <a:t>?</a:t>
            </a:r>
            <a:endParaRPr kumimoji="1" lang="en-US" altLang="zh-CN" sz="4400" b="1">
              <a:solidFill>
                <a:schemeClr val="tx2"/>
              </a:solidFill>
              <a:effectLst>
                <a:outerShdw blurRad="38100" dist="38100" dir="2700000" algn="tl">
                  <a:srgbClr val="000000"/>
                </a:outerShdw>
              </a:effectLst>
              <a:latin typeface="Angsana New" charset="-34"/>
            </a:endParaRPr>
          </a:p>
        </p:txBody>
      </p:sp>
      <p:sp>
        <p:nvSpPr>
          <p:cNvPr id="7171" name="Rectangle 3"/>
          <p:cNvSpPr>
            <a:spLocks noChangeArrowheads="1"/>
          </p:cNvSpPr>
          <p:nvPr/>
        </p:nvSpPr>
        <p:spPr bwMode="auto">
          <a:xfrm>
            <a:off x="250825" y="1700213"/>
            <a:ext cx="8893175" cy="2101850"/>
          </a:xfrm>
          <a:prstGeom prst="rect">
            <a:avLst/>
          </a:prstGeom>
          <a:noFill/>
          <a:ln w="9525">
            <a:noFill/>
            <a:miter lim="800000"/>
          </a:ln>
          <a:effectLst/>
        </p:spPr>
        <p:txBody>
          <a:bodyPr>
            <a:spAutoFit/>
          </a:bodyPr>
          <a:lstStyle/>
          <a:p>
            <a:pPr eaLnBrk="0" hangingPunct="0">
              <a:spcBef>
                <a:spcPct val="20000"/>
              </a:spcBef>
              <a:buClr>
                <a:schemeClr val="folHlink"/>
              </a:buClr>
              <a:buSzPct val="75000"/>
              <a:buFont typeface="Monotype Sorts" pitchFamily="2" charset="2"/>
              <a:buChar char="n"/>
              <a:defRPr/>
            </a:pPr>
            <a:r>
              <a:rPr kumimoji="1" lang="th-TH" sz="4400">
                <a:effectLst>
                  <a:outerShdw blurRad="38100" dist="38100" dir="2700000" algn="tl">
                    <a:srgbClr val="000000"/>
                  </a:outerShdw>
                </a:effectLst>
                <a:latin typeface="Times New Roman" panose="02020603050405020304" pitchFamily="18" charset="0"/>
              </a:rPr>
              <a:t>Understand the physiologic principle underlie normal function in order to cure the impairments.</a:t>
            </a:r>
            <a:r>
              <a:rPr kumimoji="1" lang="th-TH" sz="4400" b="1">
                <a:effectLst>
                  <a:outerShdw blurRad="38100" dist="38100" dir="2700000" algn="tl">
                    <a:srgbClr val="000000"/>
                  </a:outerShdw>
                </a:effectLst>
                <a:latin typeface="Angsana New" charset="-34"/>
              </a:rPr>
              <a:t>  </a:t>
            </a:r>
            <a:endParaRPr kumimoji="1" lang="th-TH" sz="4400" b="1">
              <a:effectLst>
                <a:outerShdw blurRad="38100" dist="38100" dir="2700000" algn="tl">
                  <a:srgbClr val="000000"/>
                </a:outerShdw>
              </a:effectLst>
              <a:latin typeface="Angsana New" charset="-34"/>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76200" y="1371600"/>
            <a:ext cx="8991600" cy="5257800"/>
          </a:xfrm>
        </p:spPr>
        <p:txBody>
          <a:bodyPr/>
          <a:lstStyle/>
          <a:p>
            <a:pPr eaLnBrk="1" hangingPunct="1"/>
            <a:r>
              <a:rPr lang="en-US" sz="2000" dirty="0" smtClean="0"/>
              <a:t>       </a:t>
            </a:r>
            <a:r>
              <a:rPr lang="en-US" sz="2000" dirty="0" err="1" smtClean="0"/>
              <a:t>Arist</a:t>
            </a:r>
            <a:r>
              <a:rPr lang="en-US" sz="2000" dirty="0" smtClean="0"/>
              <a:t> (384 – 322 BCE) – speculated on body function</a:t>
            </a:r>
            <a:endParaRPr lang="en-US" sz="2000" dirty="0" smtClean="0"/>
          </a:p>
          <a:p>
            <a:pPr eaLnBrk="1" hangingPunct="1">
              <a:buFont typeface="Arial" panose="020B0604020202020204" pitchFamily="34" charset="0"/>
              <a:buNone/>
            </a:pPr>
            <a:endParaRPr lang="en-US" sz="1800" dirty="0" smtClean="0"/>
          </a:p>
          <a:p>
            <a:pPr eaLnBrk="1" hangingPunct="1"/>
            <a:r>
              <a:rPr lang="en-US" sz="2000" dirty="0" err="1" smtClean="0"/>
              <a:t>Erasistratus</a:t>
            </a:r>
            <a:r>
              <a:rPr lang="en-US" sz="2000" dirty="0" smtClean="0"/>
              <a:t> (304 -~250 BCE) considered the father of physiology - applied physical laws to the study of human function</a:t>
            </a:r>
            <a:endParaRPr lang="en-US" sz="2000" dirty="0" smtClean="0"/>
          </a:p>
          <a:p>
            <a:pPr eaLnBrk="1" hangingPunct="1"/>
            <a:endParaRPr lang="en-US" sz="1000" dirty="0" smtClean="0"/>
          </a:p>
          <a:p>
            <a:pPr eaLnBrk="1" hangingPunct="1"/>
            <a:r>
              <a:rPr lang="en-US" sz="2000" dirty="0" smtClean="0"/>
              <a:t>                          Galen (130 -201 A.D.) -  believed the working body was not 			understandable without knowledge of its structure </a:t>
            </a:r>
            <a:endParaRPr lang="en-US" sz="2000" dirty="0" smtClean="0"/>
          </a:p>
          <a:p>
            <a:pPr eaLnBrk="1" hangingPunct="1"/>
            <a:endParaRPr lang="en-US" sz="2000" dirty="0" smtClean="0"/>
          </a:p>
          <a:p>
            <a:pPr eaLnBrk="1" hangingPunct="1"/>
            <a:r>
              <a:rPr lang="en-US" sz="2000" dirty="0" smtClean="0"/>
              <a:t> William Harvey (1578–1657)-blood pumped in a closed system of vessels</a:t>
            </a:r>
            <a:endParaRPr lang="en-US" sz="2000" dirty="0" smtClean="0"/>
          </a:p>
          <a:p>
            <a:pPr eaLnBrk="1" hangingPunct="1">
              <a:buFont typeface="Arial" panose="020B0604020202020204" pitchFamily="34" charset="0"/>
              <a:buNone/>
            </a:pPr>
            <a:endParaRPr lang="en-US" sz="2000" dirty="0" smtClean="0"/>
          </a:p>
          <a:p>
            <a:pPr eaLnBrk="1" hangingPunct="1"/>
            <a:r>
              <a:rPr lang="en-US" sz="2000" dirty="0" smtClean="0"/>
              <a:t>                   Claude Bernard (1813 – 1878) – internal environment remains constant     	        despite </a:t>
            </a:r>
            <a:r>
              <a:rPr lang="en-US" sz="2000" dirty="0" err="1" smtClean="0"/>
              <a:t>everchanging</a:t>
            </a:r>
            <a:r>
              <a:rPr lang="en-US" sz="2000" dirty="0" smtClean="0"/>
              <a:t> external environment</a:t>
            </a:r>
            <a:endParaRPr lang="en-US" sz="2000" dirty="0" smtClean="0"/>
          </a:p>
          <a:p>
            <a:pPr eaLnBrk="1" hangingPunct="1"/>
            <a:endParaRPr lang="en-US" sz="2000" dirty="0" smtClean="0"/>
          </a:p>
          <a:p>
            <a:pPr eaLnBrk="1" hangingPunct="1"/>
            <a:r>
              <a:rPr lang="en-US" sz="2000" dirty="0" smtClean="0"/>
              <a:t>Walter Cannon (1871 – 1945) – coined the term ‘</a:t>
            </a:r>
            <a:r>
              <a:rPr lang="en-US" sz="2000" b="1" dirty="0" smtClean="0"/>
              <a:t>homeostasis</a:t>
            </a:r>
            <a:r>
              <a:rPr lang="en-US" sz="2000" dirty="0" smtClean="0"/>
              <a:t>’</a:t>
            </a:r>
            <a:endParaRPr lang="en-US" sz="2000" dirty="0" smtClean="0"/>
          </a:p>
        </p:txBody>
      </p:sp>
      <p:pic>
        <p:nvPicPr>
          <p:cNvPr id="5123" name="Picture 4" descr="Claudius Galenus.jpg"/>
          <p:cNvPicPr>
            <a:picLocks noChangeAspect="1"/>
          </p:cNvPicPr>
          <p:nvPr/>
        </p:nvPicPr>
        <p:blipFill>
          <a:blip r:embed="rId1"/>
          <a:srcRect l="2000" t="4839" r="11000" b="18813"/>
          <a:stretch>
            <a:fillRect/>
          </a:stretch>
        </p:blipFill>
        <p:spPr bwMode="auto">
          <a:xfrm>
            <a:off x="609600" y="2895600"/>
            <a:ext cx="1214438" cy="990600"/>
          </a:xfrm>
          <a:prstGeom prst="rect">
            <a:avLst/>
          </a:prstGeom>
          <a:noFill/>
          <a:ln w="9525">
            <a:noFill/>
            <a:miter lim="800000"/>
            <a:headEnd/>
            <a:tailEnd/>
          </a:ln>
        </p:spPr>
      </p:pic>
      <p:sp>
        <p:nvSpPr>
          <p:cNvPr id="5124" name="Title 1"/>
          <p:cNvSpPr>
            <a:spLocks noGrp="1"/>
          </p:cNvSpPr>
          <p:nvPr>
            <p:ph type="title"/>
          </p:nvPr>
        </p:nvSpPr>
        <p:spPr>
          <a:xfrm>
            <a:off x="457200" y="0"/>
            <a:ext cx="8229600" cy="762000"/>
          </a:xfrm>
        </p:spPr>
        <p:txBody>
          <a:bodyPr/>
          <a:lstStyle/>
          <a:p>
            <a:pPr eaLnBrk="1" hangingPunct="1"/>
            <a:r>
              <a:rPr lang="en-US" sz="3600" b="1" dirty="0" smtClean="0">
                <a:solidFill>
                  <a:srgbClr val="034DFF"/>
                </a:solidFill>
              </a:rPr>
              <a:t>History of Physiology</a:t>
            </a:r>
            <a:endParaRPr lang="en-US" sz="3600" b="1" dirty="0" smtClean="0">
              <a:solidFill>
                <a:srgbClr val="034DFF"/>
              </a:solidFill>
            </a:endParaRPr>
          </a:p>
        </p:txBody>
      </p:sp>
      <p:pic>
        <p:nvPicPr>
          <p:cNvPr id="5125" name="Picture 3" descr="aristotle.jpg"/>
          <p:cNvPicPr>
            <a:picLocks noChangeAspect="1"/>
          </p:cNvPicPr>
          <p:nvPr/>
        </p:nvPicPr>
        <p:blipFill>
          <a:blip r:embed="rId2"/>
          <a:srcRect l="13316" r="20097"/>
          <a:stretch>
            <a:fillRect/>
          </a:stretch>
        </p:blipFill>
        <p:spPr bwMode="auto">
          <a:xfrm>
            <a:off x="381000" y="457200"/>
            <a:ext cx="990600" cy="1357313"/>
          </a:xfrm>
          <a:prstGeom prst="rect">
            <a:avLst/>
          </a:prstGeom>
          <a:noFill/>
          <a:ln w="9525">
            <a:noFill/>
            <a:miter lim="800000"/>
            <a:headEnd/>
            <a:tailEnd/>
          </a:ln>
        </p:spPr>
      </p:pic>
      <p:pic>
        <p:nvPicPr>
          <p:cNvPr id="5126" name="Picture 5" descr="WilliamHarvey.jpg"/>
          <p:cNvPicPr>
            <a:picLocks noChangeAspect="1"/>
          </p:cNvPicPr>
          <p:nvPr/>
        </p:nvPicPr>
        <p:blipFill>
          <a:blip r:embed="rId3">
            <a:lum bright="20000"/>
          </a:blip>
          <a:srcRect l="17647" r="16176" b="24370"/>
          <a:stretch>
            <a:fillRect/>
          </a:stretch>
        </p:blipFill>
        <p:spPr bwMode="auto">
          <a:xfrm>
            <a:off x="8153400" y="3581400"/>
            <a:ext cx="838200" cy="1006475"/>
          </a:xfrm>
          <a:prstGeom prst="rect">
            <a:avLst/>
          </a:prstGeom>
          <a:noFill/>
          <a:ln w="9525">
            <a:noFill/>
            <a:miter lim="800000"/>
            <a:headEnd/>
            <a:tailEnd/>
          </a:ln>
        </p:spPr>
      </p:pic>
      <p:pic>
        <p:nvPicPr>
          <p:cNvPr id="5127" name="Picture 6" descr="Claude_Bernard.jpg"/>
          <p:cNvPicPr>
            <a:picLocks noChangeAspect="1"/>
          </p:cNvPicPr>
          <p:nvPr/>
        </p:nvPicPr>
        <p:blipFill>
          <a:blip r:embed="rId4"/>
          <a:srcRect l="1746" t="2826" r="4286" b="8723"/>
          <a:stretch>
            <a:fillRect/>
          </a:stretch>
        </p:blipFill>
        <p:spPr bwMode="auto">
          <a:xfrm>
            <a:off x="533400" y="4495800"/>
            <a:ext cx="914400" cy="1112838"/>
          </a:xfrm>
          <a:prstGeom prst="rect">
            <a:avLst/>
          </a:prstGeom>
          <a:noFill/>
          <a:ln w="9525">
            <a:noFill/>
            <a:miter lim="800000"/>
            <a:headEnd/>
            <a:tailEnd/>
          </a:ln>
        </p:spPr>
      </p:pic>
      <p:pic>
        <p:nvPicPr>
          <p:cNvPr id="5128" name="Picture 8" descr="CannonWalterThm.jpg"/>
          <p:cNvPicPr>
            <a:picLocks noChangeAspect="1"/>
          </p:cNvPicPr>
          <p:nvPr/>
        </p:nvPicPr>
        <p:blipFill>
          <a:blip r:embed="rId5"/>
          <a:srcRect/>
          <a:stretch>
            <a:fillRect/>
          </a:stretch>
        </p:blipFill>
        <p:spPr bwMode="auto">
          <a:xfrm>
            <a:off x="7146925" y="5257800"/>
            <a:ext cx="930275" cy="116205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47" name="Rectangle 11"/>
          <p:cNvSpPr>
            <a:spLocks noGrp="1" noChangeArrowheads="1"/>
          </p:cNvSpPr>
          <p:nvPr>
            <p:ph type="title" idx="4294967295"/>
          </p:nvPr>
        </p:nvSpPr>
        <p:spPr>
          <a:xfrm>
            <a:off x="0" y="381000"/>
            <a:ext cx="9144000" cy="6477000"/>
          </a:xfrm>
        </p:spPr>
        <p:txBody>
          <a:bodyPr/>
          <a:lstStyle/>
          <a:p>
            <a:pPr eaLnBrk="1" hangingPunct="1">
              <a:buFontTx/>
              <a:buChar char="•"/>
            </a:pPr>
            <a:r>
              <a:rPr lang="en-US" sz="2800" u="sng" smtClean="0">
                <a:solidFill>
                  <a:schemeClr val="tx1"/>
                </a:solidFill>
              </a:rPr>
              <a:t>Medical science</a:t>
            </a:r>
            <a:r>
              <a:rPr lang="en-US" sz="2800" smtClean="0">
                <a:solidFill>
                  <a:schemeClr val="tx1"/>
                </a:solidFill>
              </a:rPr>
              <a:t> is a branch of biological science which deals with  health  ,disease   and treatment in human beings and animals.</a:t>
            </a:r>
            <a:br>
              <a:rPr lang="en-US" sz="2800" smtClean="0">
                <a:solidFill>
                  <a:schemeClr val="tx1"/>
                </a:solidFill>
              </a:rPr>
            </a:br>
            <a:r>
              <a:rPr lang="en-US" sz="2800" smtClean="0">
                <a:solidFill>
                  <a:schemeClr val="tx1"/>
                </a:solidFill>
              </a:rPr>
              <a:t>         With the development of human community men gradually became conscious about bad health and the </a:t>
            </a:r>
            <a:r>
              <a:rPr lang="en-US" sz="2800" u="sng" smtClean="0">
                <a:solidFill>
                  <a:schemeClr val="tx1"/>
                </a:solidFill>
              </a:rPr>
              <a:t>“art of healing</a:t>
            </a:r>
            <a:r>
              <a:rPr lang="en-US" sz="2800" smtClean="0">
                <a:solidFill>
                  <a:schemeClr val="tx1"/>
                </a:solidFill>
              </a:rPr>
              <a:t>” </a:t>
            </a:r>
            <a:br>
              <a:rPr lang="en-US" sz="2800" smtClean="0">
                <a:solidFill>
                  <a:schemeClr val="tx1"/>
                </a:solidFill>
              </a:rPr>
            </a:br>
            <a:br>
              <a:rPr lang="en-US" sz="2800" smtClean="0">
                <a:solidFill>
                  <a:schemeClr val="tx1"/>
                </a:solidFill>
              </a:rPr>
            </a:br>
            <a:r>
              <a:rPr lang="en-US" sz="2800" smtClean="0">
                <a:solidFill>
                  <a:schemeClr val="tx1"/>
                </a:solidFill>
              </a:rPr>
              <a:t>   The first evidence about the art of healing is from </a:t>
            </a:r>
            <a:r>
              <a:rPr lang="en-US" sz="2800" u="sng" smtClean="0">
                <a:solidFill>
                  <a:schemeClr val="tx1"/>
                </a:solidFill>
              </a:rPr>
              <a:t>China,2500BC and in Rome 600BC.</a:t>
            </a:r>
            <a:br>
              <a:rPr lang="en-US" sz="2800" u="sng" smtClean="0">
                <a:solidFill>
                  <a:schemeClr val="tx1"/>
                </a:solidFill>
              </a:rPr>
            </a:br>
            <a:br>
              <a:rPr lang="en-US" sz="2800" u="sng" smtClean="0">
                <a:solidFill>
                  <a:schemeClr val="tx1"/>
                </a:solidFill>
              </a:rPr>
            </a:br>
            <a:r>
              <a:rPr lang="en-US" sz="2800" smtClean="0">
                <a:solidFill>
                  <a:schemeClr val="tx1"/>
                </a:solidFill>
              </a:rPr>
              <a:t>Evidence in writing is from </a:t>
            </a:r>
            <a:r>
              <a:rPr lang="en-US" sz="2800" u="sng" smtClean="0">
                <a:solidFill>
                  <a:schemeClr val="tx1"/>
                </a:solidFill>
              </a:rPr>
              <a:t>Indian Ayurvedic  medicine 600BC-Charaka and Sushruta</a:t>
            </a:r>
            <a:r>
              <a:rPr lang="en-US" sz="2800" smtClean="0">
                <a:solidFill>
                  <a:schemeClr val="tx1"/>
                </a:solidFill>
              </a:rPr>
              <a:t>  </a:t>
            </a:r>
            <a:endParaRPr lang="en-US" sz="2800" smtClean="0">
              <a:solidFill>
                <a:schemeClr val="tx1"/>
              </a:solidFill>
            </a:endParaRPr>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5547"/>
                                        </p:tgtEl>
                                        <p:attrNameLst>
                                          <p:attrName>style.visibility</p:attrName>
                                        </p:attrNameLst>
                                      </p:cBhvr>
                                      <p:to>
                                        <p:strVal val="visible"/>
                                      </p:to>
                                    </p:set>
                                    <p:animEffect transition="in" filter="dissolve">
                                      <p:cBhvr>
                                        <p:cTn id="7" dur="500"/>
                                        <p:tgtEl>
                                          <p:spTgt spid="655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Rot="1" noChangeArrowheads="1"/>
          </p:cNvSpPr>
          <p:nvPr>
            <p:ph idx="1"/>
          </p:nvPr>
        </p:nvSpPr>
        <p:spPr>
          <a:xfrm>
            <a:off x="457200" y="457200"/>
            <a:ext cx="8229600" cy="6096000"/>
          </a:xfrm>
        </p:spPr>
        <p:txBody>
          <a:bodyPr/>
          <a:lstStyle/>
          <a:p>
            <a:pPr eaLnBrk="1" hangingPunct="1"/>
            <a:r>
              <a:rPr lang="en-US" u="sng" smtClean="0"/>
              <a:t>Hippocrates 460-377BC</a:t>
            </a:r>
            <a:r>
              <a:rPr lang="en-US" smtClean="0"/>
              <a:t>, a Greek physician is the </a:t>
            </a:r>
            <a:r>
              <a:rPr lang="en-US" u="sng" smtClean="0"/>
              <a:t>Father of</a:t>
            </a:r>
            <a:r>
              <a:rPr lang="en-US" smtClean="0"/>
              <a:t> </a:t>
            </a:r>
            <a:r>
              <a:rPr lang="en-US" u="sng" smtClean="0"/>
              <a:t>medicine.-</a:t>
            </a:r>
            <a:r>
              <a:rPr lang="en-US" smtClean="0"/>
              <a:t>He proposed the highest moral and ethical inspiration for physicians “</a:t>
            </a:r>
            <a:r>
              <a:rPr lang="en-US" i="1" u="sng" smtClean="0"/>
              <a:t>Hippocratic oath”</a:t>
            </a:r>
            <a:endParaRPr lang="en-US" i="1" u="sng" smtClean="0"/>
          </a:p>
          <a:p>
            <a:pPr eaLnBrk="1" hangingPunct="1"/>
            <a:endParaRPr lang="en-US" smtClean="0"/>
          </a:p>
          <a:p>
            <a:pPr eaLnBrk="1" hangingPunct="1"/>
            <a:r>
              <a:rPr lang="en-US" b="1" u="sng" smtClean="0"/>
              <a:t>Erasistratus 300-260BC,was</a:t>
            </a:r>
            <a:r>
              <a:rPr lang="en-US" smtClean="0"/>
              <a:t> </a:t>
            </a:r>
            <a:r>
              <a:rPr lang="en-US" u="sng" smtClean="0"/>
              <a:t>the Father of Physiology</a:t>
            </a:r>
            <a:r>
              <a:rPr lang="en-US" smtClean="0"/>
              <a:t> .The observation and explanations given by him in respect with Anatomy, Physiology of heart, lungs, vessels, GIT, spinal nerves, muscular contractions and hunger-adorned him as the </a:t>
            </a:r>
            <a:r>
              <a:rPr lang="en-US" u="sng" smtClean="0"/>
              <a:t>father of Physiology</a:t>
            </a:r>
            <a:r>
              <a:rPr lang="en-US" smtClean="0"/>
              <a:t> .</a:t>
            </a:r>
            <a:endParaRPr lang="en-US" smtClean="0"/>
          </a:p>
          <a:p>
            <a:pPr eaLnBrk="1" hangingPunct="1"/>
            <a:endParaRPr lang="en-US" smtClean="0"/>
          </a:p>
          <a:p>
            <a:pPr eaLnBrk="1" hangingPunct="1">
              <a:buFontTx/>
              <a:buNone/>
            </a:pPr>
            <a:endParaRPr lang="en-US" smtClean="0"/>
          </a:p>
        </p:txBody>
      </p:sp>
      <p:sp>
        <p:nvSpPr>
          <p:cNvPr id="2" name="Slide Number Placeholder 1"/>
          <p:cNvSpPr>
            <a:spLocks noGrp="1"/>
          </p:cNvSpPr>
          <p:nvPr>
            <p:ph type="sldNum" sz="quarter" idx="12"/>
          </p:nvPr>
        </p:nvSpPr>
        <p:spPr/>
        <p:txBody>
          <a:bodyPr/>
          <a:p>
            <a:fld id="{96813E2C-3019-446D-BC0E-3B43BA5FF5E1}" type="slidenum">
              <a:rPr lang="en-US" smtClean="0"/>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4319</Words>
  <Application>WPS Presentation</Application>
  <PresentationFormat/>
  <Paragraphs>129</Paragraphs>
  <Slides>17</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17</vt:i4>
      </vt:variant>
    </vt:vector>
  </HeadingPairs>
  <TitlesOfParts>
    <vt:vector size="30" baseType="lpstr">
      <vt:lpstr>Arial</vt:lpstr>
      <vt:lpstr>SimSun</vt:lpstr>
      <vt:lpstr>Wingdings</vt:lpstr>
      <vt:lpstr>Arial Unicode MS</vt:lpstr>
      <vt:lpstr>Microsoft YaHei</vt:lpstr>
      <vt:lpstr>Calibri</vt:lpstr>
      <vt:lpstr>Times New Roman</vt:lpstr>
      <vt:lpstr>Angsana New</vt:lpstr>
      <vt:lpstr>Microsoft Sans Serif</vt:lpstr>
      <vt:lpstr>Monotype Sorts</vt:lpstr>
      <vt:lpstr>Webdings</vt:lpstr>
      <vt:lpstr>Wingdings</vt:lpstr>
      <vt:lpstr>Orange Waves</vt:lpstr>
      <vt:lpstr>INTRODUCTION TO PHYSIOLOGY</vt:lpstr>
      <vt:lpstr>PowerPoint 演示文稿</vt:lpstr>
      <vt:lpstr>PowerPoint 演示文稿</vt:lpstr>
      <vt:lpstr>Human Physiology</vt:lpstr>
      <vt:lpstr>PowerPoint 演示文稿</vt:lpstr>
      <vt:lpstr>PowerPoint 演示文稿</vt:lpstr>
      <vt:lpstr>History of Physiology</vt:lpstr>
      <vt:lpstr>Medical science is a branch of biological science which deals with  health  ,disease   and treatment in human beings and animals.          With the development of human community men gradually became conscious about bad health and the “art of healing”      The first evidence about the art of healing is from China,2500BC and in Rome 600BC.  Evidence in writing is from Indian Ayurvedic  medicine 600BC-Charaka and Sushruta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PHYSIOLOGY</dc:title>
  <dc:creator/>
  <cp:lastModifiedBy>vishn</cp:lastModifiedBy>
  <cp:revision>4</cp:revision>
  <dcterms:created xsi:type="dcterms:W3CDTF">2019-08-09T10:18:25Z</dcterms:created>
  <dcterms:modified xsi:type="dcterms:W3CDTF">2019-08-09T10:24:31Z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1033-11.2.0.8641</vt:lpwstr>
  </property>
</Properties>
</file>